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charts/colors1.xml" ContentType="application/vnd.ms-office.chartcolorstyl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60" r:id="rId3"/>
    <p:sldId id="257" r:id="rId4"/>
    <p:sldId id="258" r:id="rId5"/>
    <p:sldId id="259" r:id="rId6"/>
    <p:sldId id="268" r:id="rId7"/>
    <p:sldId id="281" r:id="rId8"/>
    <p:sldId id="283" r:id="rId9"/>
    <p:sldId id="284" r:id="rId10"/>
    <p:sldId id="269" r:id="rId11"/>
    <p:sldId id="263" r:id="rId12"/>
    <p:sldId id="278" r:id="rId13"/>
    <p:sldId id="271" r:id="rId14"/>
    <p:sldId id="272" r:id="rId15"/>
    <p:sldId id="273" r:id="rId16"/>
    <p:sldId id="274" r:id="rId17"/>
    <p:sldId id="266" r:id="rId18"/>
    <p:sldId id="297" r:id="rId19"/>
    <p:sldId id="296" r:id="rId20"/>
    <p:sldId id="276" r:id="rId21"/>
    <p:sldId id="277" r:id="rId22"/>
    <p:sldId id="265" r:id="rId23"/>
    <p:sldId id="264" r:id="rId24"/>
    <p:sldId id="291" r:id="rId25"/>
    <p:sldId id="267" r:id="rId26"/>
    <p:sldId id="280" r:id="rId27"/>
    <p:sldId id="279" r:id="rId28"/>
    <p:sldId id="282" r:id="rId29"/>
    <p:sldId id="286" r:id="rId30"/>
    <p:sldId id="290" r:id="rId31"/>
    <p:sldId id="298" r:id="rId32"/>
    <p:sldId id="285" r:id="rId33"/>
    <p:sldId id="294" r:id="rId34"/>
    <p:sldId id="289" r:id="rId35"/>
    <p:sldId id="293" r:id="rId36"/>
    <p:sldId id="287" r:id="rId37"/>
    <p:sldId id="288" r:id="rId38"/>
    <p:sldId id="275" r:id="rId39"/>
    <p:sldId id="2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4660"/>
  </p:normalViewPr>
  <p:slideViewPr>
    <p:cSldViewPr snapToGrid="0">
      <p:cViewPr varScale="1">
        <p:scale>
          <a:sx n="73" d="100"/>
          <a:sy n="73" d="100"/>
        </p:scale>
        <p:origin x="-606"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Office_Excel_Worksheet1.xlsx"/><Relationship Id="rId1" Type="http://schemas.openxmlformats.org/officeDocument/2006/relationships/image" Target="../media/image1.jpeg"/><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Office_Excel_Worksheet2.xlsx"/><Relationship Id="rId1" Type="http://schemas.openxmlformats.org/officeDocument/2006/relationships/image" Target="../media/image1.jpeg"/><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Office_Excel_Worksheet3.xlsx"/><Relationship Id="rId1" Type="http://schemas.openxmlformats.org/officeDocument/2006/relationships/image" Target="../media/image1.jpeg"/><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package" Target="../embeddings/Microsoft_Office_Excel_Worksheet4.xlsx"/><Relationship Id="rId1" Type="http://schemas.openxmlformats.org/officeDocument/2006/relationships/image" Target="../media/image1.jpeg"/><Relationship Id="rId4"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IN"/>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smtClean="0"/>
              <a:t>CLASS</a:t>
            </a:r>
            <a:r>
              <a:rPr lang="en-US" baseline="0" dirty="0" smtClean="0"/>
              <a:t> DISTRIBUTION(WEEKLY)</a:t>
            </a:r>
            <a:endParaRPr lang="en-US" dirty="0"/>
          </a:p>
        </c:rich>
      </c:tx>
      <c:layout/>
      <c:spPr>
        <a:noFill/>
        <a:ln>
          <a:noFill/>
        </a:ln>
        <a:effectLst/>
      </c:spPr>
    </c:title>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Sheet1!$B$1</c:f>
              <c:strCache>
                <c:ptCount val="1"/>
                <c:pt idx="0">
                  <c:v>CC</c:v>
                </c:pt>
              </c:strCache>
            </c:strRef>
          </c:tx>
          <c:spPr>
            <a:blipFill>
              <a:blip xmlns:r="http://schemas.openxmlformats.org/officeDocument/2006/relationships" r:embed="rId1">
                <a:duotone>
                  <a:schemeClr val="accent1">
                    <a:shade val="74000"/>
                    <a:satMod val="130000"/>
                    <a:lumMod val="90000"/>
                  </a:schemeClr>
                  <a:schemeClr val="accent1">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Sheet1!$A$2:$A$4</c:f>
              <c:strCache>
                <c:ptCount val="3"/>
                <c:pt idx="0">
                  <c:v>B.P.MAHARATHA</c:v>
                </c:pt>
                <c:pt idx="1">
                  <c:v>PURNIMA KUMARI</c:v>
                </c:pt>
                <c:pt idx="2">
                  <c:v>MANISH PRABHAKAR SINGH</c:v>
                </c:pt>
              </c:strCache>
            </c:strRef>
          </c:cat>
          <c:val>
            <c:numRef>
              <c:f>Sheet1!$B$2:$B$4</c:f>
              <c:numCache>
                <c:formatCode>General</c:formatCode>
                <c:ptCount val="3"/>
                <c:pt idx="0">
                  <c:v>14</c:v>
                </c:pt>
                <c:pt idx="1">
                  <c:v>10</c:v>
                </c:pt>
                <c:pt idx="2">
                  <c:v>9</c:v>
                </c:pt>
              </c:numCache>
            </c:numRef>
          </c:val>
          <c:extLst xmlns:c16r2="http://schemas.microsoft.com/office/drawing/2015/06/chart">
            <c:ext xmlns:c16="http://schemas.microsoft.com/office/drawing/2014/chart" uri="{C3380CC4-5D6E-409C-BE32-E72D297353CC}">
              <c16:uniqueId val="{00000000-2F0C-4F4A-93E6-07B2A6CA1DFD}"/>
            </c:ext>
          </c:extLst>
        </c:ser>
        <c:ser>
          <c:idx val="1"/>
          <c:order val="1"/>
          <c:tx>
            <c:strRef>
              <c:f>Sheet1!$C$1</c:f>
              <c:strCache>
                <c:ptCount val="1"/>
                <c:pt idx="0">
                  <c:v>GE</c:v>
                </c:pt>
              </c:strCache>
            </c:strRef>
          </c:tx>
          <c:spPr>
            <a:blipFill>
              <a:blip xmlns:r="http://schemas.openxmlformats.org/officeDocument/2006/relationships" r:embed="rId1">
                <a:duotone>
                  <a:schemeClr val="accent2">
                    <a:shade val="74000"/>
                    <a:satMod val="130000"/>
                    <a:lumMod val="90000"/>
                  </a:schemeClr>
                  <a:schemeClr val="accent2">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Sheet1!$A$2:$A$4</c:f>
              <c:strCache>
                <c:ptCount val="3"/>
                <c:pt idx="0">
                  <c:v>B.P.MAHARATHA</c:v>
                </c:pt>
                <c:pt idx="1">
                  <c:v>PURNIMA KUMARI</c:v>
                </c:pt>
                <c:pt idx="2">
                  <c:v>MANISH PRABHAKAR SINGH</c:v>
                </c:pt>
              </c:strCache>
            </c:strRef>
          </c:cat>
          <c:val>
            <c:numRef>
              <c:f>Sheet1!$C$2:$C$4</c:f>
              <c:numCache>
                <c:formatCode>General</c:formatCode>
                <c:ptCount val="3"/>
                <c:pt idx="0">
                  <c:v>2</c:v>
                </c:pt>
                <c:pt idx="1">
                  <c:v>1</c:v>
                </c:pt>
                <c:pt idx="2">
                  <c:v>1</c:v>
                </c:pt>
              </c:numCache>
            </c:numRef>
          </c:val>
          <c:extLst xmlns:c16r2="http://schemas.microsoft.com/office/drawing/2015/06/chart">
            <c:ext xmlns:c16="http://schemas.microsoft.com/office/drawing/2014/chart" uri="{C3380CC4-5D6E-409C-BE32-E72D297353CC}">
              <c16:uniqueId val="{00000001-2F0C-4F4A-93E6-07B2A6CA1DFD}"/>
            </c:ext>
          </c:extLst>
        </c:ser>
        <c:ser>
          <c:idx val="2"/>
          <c:order val="2"/>
          <c:tx>
            <c:strRef>
              <c:f>Sheet1!$D$1</c:f>
              <c:strCache>
                <c:ptCount val="1"/>
                <c:pt idx="0">
                  <c:v>MIL</c:v>
                </c:pt>
              </c:strCache>
            </c:strRef>
          </c:tx>
          <c:spPr>
            <a:blipFill>
              <a:blip xmlns:r="http://schemas.openxmlformats.org/officeDocument/2006/relationships" r:embed="rId1">
                <a:duotone>
                  <a:schemeClr val="accent3">
                    <a:shade val="74000"/>
                    <a:satMod val="130000"/>
                    <a:lumMod val="90000"/>
                  </a:schemeClr>
                  <a:schemeClr val="accent3">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Sheet1!$A$2:$A$4</c:f>
              <c:strCache>
                <c:ptCount val="3"/>
                <c:pt idx="0">
                  <c:v>B.P.MAHARATHA</c:v>
                </c:pt>
                <c:pt idx="1">
                  <c:v>PURNIMA KUMARI</c:v>
                </c:pt>
                <c:pt idx="2">
                  <c:v>MANISH PRABHAKAR SINGH</c:v>
                </c:pt>
              </c:strCache>
            </c:strRef>
          </c:cat>
          <c:val>
            <c:numRef>
              <c:f>Sheet1!$D$2:$D$4</c:f>
              <c:numCache>
                <c:formatCode>General</c:formatCode>
                <c:ptCount val="3"/>
                <c:pt idx="0">
                  <c:v>1</c:v>
                </c:pt>
                <c:pt idx="1">
                  <c:v>6</c:v>
                </c:pt>
                <c:pt idx="2">
                  <c:v>4</c:v>
                </c:pt>
              </c:numCache>
            </c:numRef>
          </c:val>
          <c:extLst xmlns:c16r2="http://schemas.microsoft.com/office/drawing/2015/06/chart">
            <c:ext xmlns:c16="http://schemas.microsoft.com/office/drawing/2014/chart" uri="{C3380CC4-5D6E-409C-BE32-E72D297353CC}">
              <c16:uniqueId val="{00000002-2F0C-4F4A-93E6-07B2A6CA1DFD}"/>
            </c:ext>
          </c:extLst>
        </c:ser>
        <c:ser>
          <c:idx val="3"/>
          <c:order val="3"/>
          <c:tx>
            <c:strRef>
              <c:f>Sheet1!$E$1</c:f>
              <c:strCache>
                <c:ptCount val="1"/>
                <c:pt idx="0">
                  <c:v>DSC</c:v>
                </c:pt>
              </c:strCache>
            </c:strRef>
          </c:tx>
          <c:spPr>
            <a:blipFill>
              <a:blip xmlns:r="http://schemas.openxmlformats.org/officeDocument/2006/relationships" r:embed="rId1">
                <a:duotone>
                  <a:schemeClr val="accent4">
                    <a:shade val="74000"/>
                    <a:satMod val="130000"/>
                    <a:lumMod val="90000"/>
                  </a:schemeClr>
                  <a:schemeClr val="accent4">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Sheet1!$A$2:$A$4</c:f>
              <c:strCache>
                <c:ptCount val="3"/>
                <c:pt idx="0">
                  <c:v>B.P.MAHARATHA</c:v>
                </c:pt>
                <c:pt idx="1">
                  <c:v>PURNIMA KUMARI</c:v>
                </c:pt>
                <c:pt idx="2">
                  <c:v>MANISH PRABHAKAR SINGH</c:v>
                </c:pt>
              </c:strCache>
            </c:strRef>
          </c:cat>
          <c:val>
            <c:numRef>
              <c:f>Sheet1!$E$2:$E$4</c:f>
              <c:numCache>
                <c:formatCode>General</c:formatCode>
                <c:ptCount val="3"/>
                <c:pt idx="0">
                  <c:v>1</c:v>
                </c:pt>
                <c:pt idx="1">
                  <c:v>3</c:v>
                </c:pt>
                <c:pt idx="2">
                  <c:v>1</c:v>
                </c:pt>
              </c:numCache>
            </c:numRef>
          </c:val>
          <c:extLst xmlns:c16r2="http://schemas.microsoft.com/office/drawing/2015/06/chart">
            <c:ext xmlns:c16="http://schemas.microsoft.com/office/drawing/2014/chart" uri="{C3380CC4-5D6E-409C-BE32-E72D297353CC}">
              <c16:uniqueId val="{00000003-2F0C-4F4A-93E6-07B2A6CA1DFD}"/>
            </c:ext>
          </c:extLst>
        </c:ser>
        <c:ser>
          <c:idx val="4"/>
          <c:order val="4"/>
          <c:tx>
            <c:strRef>
              <c:f>Sheet1!$F$1</c:f>
              <c:strCache>
                <c:ptCount val="1"/>
                <c:pt idx="0">
                  <c:v>TUTORIAL</c:v>
                </c:pt>
              </c:strCache>
            </c:strRef>
          </c:tx>
          <c:spPr>
            <a:blipFill>
              <a:blip xmlns:r="http://schemas.openxmlformats.org/officeDocument/2006/relationships" r:embed="rId1">
                <a:duotone>
                  <a:schemeClr val="accent5">
                    <a:shade val="74000"/>
                    <a:satMod val="130000"/>
                    <a:lumMod val="90000"/>
                  </a:schemeClr>
                  <a:schemeClr val="accent5">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Sheet1!$A$2:$A$4</c:f>
              <c:strCache>
                <c:ptCount val="3"/>
                <c:pt idx="0">
                  <c:v>B.P.MAHARATHA</c:v>
                </c:pt>
                <c:pt idx="1">
                  <c:v>PURNIMA KUMARI</c:v>
                </c:pt>
                <c:pt idx="2">
                  <c:v>MANISH PRABHAKAR SINGH</c:v>
                </c:pt>
              </c:strCache>
            </c:strRef>
          </c:cat>
          <c:val>
            <c:numRef>
              <c:f>Sheet1!$F$2:$F$4</c:f>
              <c:numCache>
                <c:formatCode>General</c:formatCode>
                <c:ptCount val="3"/>
                <c:pt idx="0">
                  <c:v>1</c:v>
                </c:pt>
                <c:pt idx="1">
                  <c:v>1</c:v>
                </c:pt>
                <c:pt idx="2">
                  <c:v>1</c:v>
                </c:pt>
              </c:numCache>
            </c:numRef>
          </c:val>
          <c:extLst xmlns:c16r2="http://schemas.microsoft.com/office/drawing/2015/06/chart">
            <c:ext xmlns:c16="http://schemas.microsoft.com/office/drawing/2014/chart" uri="{C3380CC4-5D6E-409C-BE32-E72D297353CC}">
              <c16:uniqueId val="{00000004-2F0C-4F4A-93E6-07B2A6CA1DFD}"/>
            </c:ext>
          </c:extLst>
        </c:ser>
        <c:ser>
          <c:idx val="5"/>
          <c:order val="5"/>
          <c:tx>
            <c:strRef>
              <c:f>Sheet1!$G$1</c:f>
              <c:strCache>
                <c:ptCount val="1"/>
                <c:pt idx="0">
                  <c:v>AECC</c:v>
                </c:pt>
              </c:strCache>
            </c:strRef>
          </c:tx>
          <c:spPr>
            <a:blipFill>
              <a:blip xmlns:r="http://schemas.openxmlformats.org/officeDocument/2006/relationships" r:embed="rId1">
                <a:duotone>
                  <a:schemeClr val="accent6">
                    <a:shade val="74000"/>
                    <a:satMod val="130000"/>
                    <a:lumMod val="90000"/>
                  </a:schemeClr>
                  <a:schemeClr val="accent6">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Sheet1!$A$2:$A$4</c:f>
              <c:strCache>
                <c:ptCount val="3"/>
                <c:pt idx="0">
                  <c:v>B.P.MAHARATHA</c:v>
                </c:pt>
                <c:pt idx="1">
                  <c:v>PURNIMA KUMARI</c:v>
                </c:pt>
                <c:pt idx="2">
                  <c:v>MANISH PRABHAKAR SINGH</c:v>
                </c:pt>
              </c:strCache>
            </c:strRef>
          </c:cat>
          <c:val>
            <c:numRef>
              <c:f>Sheet1!$G$2:$G$4</c:f>
              <c:numCache>
                <c:formatCode>General</c:formatCode>
                <c:ptCount val="3"/>
                <c:pt idx="0">
                  <c:v>0</c:v>
                </c:pt>
                <c:pt idx="1">
                  <c:v>1</c:v>
                </c:pt>
              </c:numCache>
            </c:numRef>
          </c:val>
          <c:extLst xmlns:c16r2="http://schemas.microsoft.com/office/drawing/2015/06/chart">
            <c:ext xmlns:c16="http://schemas.microsoft.com/office/drawing/2014/chart" uri="{C3380CC4-5D6E-409C-BE32-E72D297353CC}">
              <c16:uniqueId val="{00000005-2F0C-4F4A-93E6-07B2A6CA1DFD}"/>
            </c:ext>
          </c:extLst>
        </c:ser>
        <c:dLbls>
          <c:showVal val="1"/>
        </c:dLbls>
        <c:shape val="box"/>
        <c:axId val="122633600"/>
        <c:axId val="122647680"/>
        <c:axId val="0"/>
      </c:bar3DChart>
      <c:catAx>
        <c:axId val="122633600"/>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2647680"/>
        <c:crosses val="autoZero"/>
        <c:auto val="1"/>
        <c:lblAlgn val="ctr"/>
        <c:lblOffset val="100"/>
      </c:catAx>
      <c:valAx>
        <c:axId val="122647680"/>
        <c:scaling>
          <c:orientation val="minMax"/>
        </c:scaling>
        <c:axPos val="l"/>
        <c:majorGridlines>
          <c:spPr>
            <a:ln w="9525" cap="flat" cmpd="sng" algn="ctr">
              <a:solidFill>
                <a:schemeClr val="dk1">
                  <a:lumMod val="50000"/>
                  <a:lumOff val="5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263360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IN"/>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128"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en-US" sz="1800" b="0" i="0" u="sng" baseline="0" dirty="0" smtClean="0">
                <a:effectLst>
                  <a:outerShdw blurRad="38100" dist="19050" dir="2700000" algn="tl" rotWithShape="0">
                    <a:schemeClr val="dk1">
                      <a:alpha val="40000"/>
                    </a:schemeClr>
                  </a:outerShdw>
                </a:effectLst>
              </a:rPr>
              <a:t>Admission Data Of B.A(Hons.) Students</a:t>
            </a:r>
            <a:endParaRPr lang="en-US" dirty="0" smtClean="0">
              <a:effectLst/>
            </a:endParaRPr>
          </a:p>
        </c:rich>
      </c:tx>
      <c:layout/>
      <c:spPr>
        <a:noFill/>
        <a:ln>
          <a:noFill/>
        </a:ln>
        <a:effectLst/>
      </c:spPr>
    </c:title>
    <c:plotArea>
      <c:layout/>
      <c:barChart>
        <c:barDir val="col"/>
        <c:grouping val="clustered"/>
        <c:ser>
          <c:idx val="0"/>
          <c:order val="0"/>
          <c:tx>
            <c:strRef>
              <c:f>Sheet1!$B$1</c:f>
              <c:strCache>
                <c:ptCount val="1"/>
                <c:pt idx="0">
                  <c:v>BOYS</c:v>
                </c:pt>
              </c:strCache>
            </c:strRef>
          </c:tx>
          <c:spPr>
            <a:blipFill>
              <a:blip xmlns:r="http://schemas.openxmlformats.org/officeDocument/2006/relationships" r:embed="rId1">
                <a:duotone>
                  <a:schemeClr val="accent1">
                    <a:shade val="74000"/>
                    <a:satMod val="130000"/>
                    <a:lumMod val="90000"/>
                  </a:schemeClr>
                  <a:schemeClr val="accent1">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0">
                  <c:v>12</c:v>
                </c:pt>
                <c:pt idx="1">
                  <c:v>11</c:v>
                </c:pt>
                <c:pt idx="2">
                  <c:v>10</c:v>
                </c:pt>
                <c:pt idx="3">
                  <c:v>26</c:v>
                </c:pt>
                <c:pt idx="4">
                  <c:v>14</c:v>
                </c:pt>
                <c:pt idx="5">
                  <c:v>14</c:v>
                </c:pt>
              </c:numCache>
            </c:numRef>
          </c:val>
          <c:extLst xmlns:c16r2="http://schemas.microsoft.com/office/drawing/2015/06/chart">
            <c:ext xmlns:c16="http://schemas.microsoft.com/office/drawing/2014/chart" uri="{C3380CC4-5D6E-409C-BE32-E72D297353CC}">
              <c16:uniqueId val="{00000000-5B34-4ED1-A3B8-F51C909C57B7}"/>
            </c:ext>
          </c:extLst>
        </c:ser>
        <c:ser>
          <c:idx val="1"/>
          <c:order val="1"/>
          <c:tx>
            <c:strRef>
              <c:f>Sheet1!$C$1</c:f>
              <c:strCache>
                <c:ptCount val="1"/>
                <c:pt idx="0">
                  <c:v>GIRLS</c:v>
                </c:pt>
              </c:strCache>
            </c:strRef>
          </c:tx>
          <c:spPr>
            <a:blipFill>
              <a:blip xmlns:r="http://schemas.openxmlformats.org/officeDocument/2006/relationships" r:embed="rId1">
                <a:duotone>
                  <a:schemeClr val="accent2">
                    <a:shade val="74000"/>
                    <a:satMod val="130000"/>
                    <a:lumMod val="90000"/>
                  </a:schemeClr>
                  <a:schemeClr val="accent2">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General</c:formatCode>
                <c:ptCount val="6"/>
                <c:pt idx="0">
                  <c:v>14</c:v>
                </c:pt>
                <c:pt idx="1">
                  <c:v>11</c:v>
                </c:pt>
                <c:pt idx="2">
                  <c:v>14</c:v>
                </c:pt>
                <c:pt idx="3">
                  <c:v>19</c:v>
                </c:pt>
                <c:pt idx="4">
                  <c:v>20</c:v>
                </c:pt>
                <c:pt idx="5">
                  <c:v>20</c:v>
                </c:pt>
              </c:numCache>
            </c:numRef>
          </c:val>
          <c:extLst xmlns:c16r2="http://schemas.microsoft.com/office/drawing/2015/06/chart">
            <c:ext xmlns:c16="http://schemas.microsoft.com/office/drawing/2014/chart" uri="{C3380CC4-5D6E-409C-BE32-E72D297353CC}">
              <c16:uniqueId val="{00000001-5B34-4ED1-A3B8-F51C909C57B7}"/>
            </c:ext>
          </c:extLst>
        </c:ser>
        <c:gapWidth val="100"/>
        <c:overlap val="-24"/>
        <c:axId val="122913920"/>
        <c:axId val="122915456"/>
      </c:barChart>
      <c:catAx>
        <c:axId val="122913920"/>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2915456"/>
        <c:crosses val="autoZero"/>
        <c:auto val="1"/>
        <c:lblAlgn val="ctr"/>
        <c:lblOffset val="100"/>
      </c:catAx>
      <c:valAx>
        <c:axId val="122915456"/>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291392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IN"/>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128" b="1" i="0" u="none" strike="noStrike" kern="1200" spc="100" baseline="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en-US" sz="1800" b="0" i="0" u="sng" baseline="0" dirty="0" smtClean="0">
                <a:effectLst>
                  <a:outerShdw blurRad="38100" dist="19050" dir="2700000" algn="tl" rotWithShape="0">
                    <a:schemeClr val="dk1">
                      <a:alpha val="40000"/>
                    </a:schemeClr>
                  </a:outerShdw>
                </a:effectLst>
              </a:rPr>
              <a:t>Admission Data Of B.A(Hons.) Students(Category Wise)</a:t>
            </a:r>
            <a:endParaRPr lang="en-US" dirty="0" smtClean="0">
              <a:effectLst/>
            </a:endParaRPr>
          </a:p>
        </c:rich>
      </c:tx>
      <c:layout/>
      <c:spPr>
        <a:noFill/>
        <a:ln>
          <a:noFill/>
        </a:ln>
        <a:effectLst/>
      </c:spPr>
    </c:title>
    <c:plotArea>
      <c:layout/>
      <c:barChart>
        <c:barDir val="col"/>
        <c:grouping val="clustered"/>
        <c:ser>
          <c:idx val="0"/>
          <c:order val="0"/>
          <c:tx>
            <c:strRef>
              <c:f>Sheet1!$B$1</c:f>
              <c:strCache>
                <c:ptCount val="1"/>
                <c:pt idx="0">
                  <c:v>General</c:v>
                </c:pt>
              </c:strCache>
            </c:strRef>
          </c:tx>
          <c:spPr>
            <a:blipFill>
              <a:blip xmlns:r="http://schemas.openxmlformats.org/officeDocument/2006/relationships" r:embed="rId1">
                <a:duotone>
                  <a:schemeClr val="accent1">
                    <a:shade val="74000"/>
                    <a:satMod val="130000"/>
                    <a:lumMod val="90000"/>
                  </a:schemeClr>
                  <a:schemeClr val="accent1">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0">
                  <c:v>15</c:v>
                </c:pt>
                <c:pt idx="1">
                  <c:v>16</c:v>
                </c:pt>
                <c:pt idx="2">
                  <c:v>22</c:v>
                </c:pt>
                <c:pt idx="3">
                  <c:v>30</c:v>
                </c:pt>
                <c:pt idx="4">
                  <c:v>26</c:v>
                </c:pt>
                <c:pt idx="5">
                  <c:v>26</c:v>
                </c:pt>
              </c:numCache>
            </c:numRef>
          </c:val>
          <c:extLst xmlns:c16r2="http://schemas.microsoft.com/office/drawing/2015/06/chart">
            <c:ext xmlns:c16="http://schemas.microsoft.com/office/drawing/2014/chart" uri="{C3380CC4-5D6E-409C-BE32-E72D297353CC}">
              <c16:uniqueId val="{00000000-52DD-4A0A-ACA6-E42E6A778F6D}"/>
            </c:ext>
          </c:extLst>
        </c:ser>
        <c:ser>
          <c:idx val="1"/>
          <c:order val="1"/>
          <c:tx>
            <c:strRef>
              <c:f>Sheet1!$C$1</c:f>
              <c:strCache>
                <c:ptCount val="1"/>
                <c:pt idx="0">
                  <c:v>OBC</c:v>
                </c:pt>
              </c:strCache>
            </c:strRef>
          </c:tx>
          <c:spPr>
            <a:blipFill>
              <a:blip xmlns:r="http://schemas.openxmlformats.org/officeDocument/2006/relationships" r:embed="rId1">
                <a:duotone>
                  <a:schemeClr val="accent2">
                    <a:shade val="74000"/>
                    <a:satMod val="130000"/>
                    <a:lumMod val="90000"/>
                  </a:schemeClr>
                  <a:schemeClr val="accent2">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General</c:formatCode>
                <c:ptCount val="6"/>
                <c:pt idx="0">
                  <c:v>5</c:v>
                </c:pt>
                <c:pt idx="1">
                  <c:v>4</c:v>
                </c:pt>
                <c:pt idx="2">
                  <c:v>0</c:v>
                </c:pt>
                <c:pt idx="3">
                  <c:v>8</c:v>
                </c:pt>
                <c:pt idx="4">
                  <c:v>2</c:v>
                </c:pt>
                <c:pt idx="5">
                  <c:v>4</c:v>
                </c:pt>
              </c:numCache>
            </c:numRef>
          </c:val>
          <c:extLst xmlns:c16r2="http://schemas.microsoft.com/office/drawing/2015/06/chart">
            <c:ext xmlns:c16="http://schemas.microsoft.com/office/drawing/2014/chart" uri="{C3380CC4-5D6E-409C-BE32-E72D297353CC}">
              <c16:uniqueId val="{00000001-52DD-4A0A-ACA6-E42E6A778F6D}"/>
            </c:ext>
          </c:extLst>
        </c:ser>
        <c:ser>
          <c:idx val="2"/>
          <c:order val="2"/>
          <c:tx>
            <c:strRef>
              <c:f>Sheet1!$D$1</c:f>
              <c:strCache>
                <c:ptCount val="1"/>
                <c:pt idx="0">
                  <c:v>SC</c:v>
                </c:pt>
              </c:strCache>
            </c:strRef>
          </c:tx>
          <c:spPr>
            <a:blipFill>
              <a:blip xmlns:r="http://schemas.openxmlformats.org/officeDocument/2006/relationships" r:embed="rId1">
                <a:duotone>
                  <a:schemeClr val="accent3">
                    <a:shade val="74000"/>
                    <a:satMod val="130000"/>
                    <a:lumMod val="90000"/>
                  </a:schemeClr>
                  <a:schemeClr val="accent3">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Sheet1!$D$2:$D$7</c:f>
              <c:numCache>
                <c:formatCode>General</c:formatCode>
                <c:ptCount val="6"/>
                <c:pt idx="0">
                  <c:v>3</c:v>
                </c:pt>
                <c:pt idx="1">
                  <c:v>1</c:v>
                </c:pt>
                <c:pt idx="2">
                  <c:v>0</c:v>
                </c:pt>
                <c:pt idx="3">
                  <c:v>3</c:v>
                </c:pt>
                <c:pt idx="4">
                  <c:v>0</c:v>
                </c:pt>
                <c:pt idx="5">
                  <c:v>0</c:v>
                </c:pt>
              </c:numCache>
            </c:numRef>
          </c:val>
          <c:extLst xmlns:c16r2="http://schemas.microsoft.com/office/drawing/2015/06/chart">
            <c:ext xmlns:c16="http://schemas.microsoft.com/office/drawing/2014/chart" uri="{C3380CC4-5D6E-409C-BE32-E72D297353CC}">
              <c16:uniqueId val="{00000002-52DD-4A0A-ACA6-E42E6A778F6D}"/>
            </c:ext>
          </c:extLst>
        </c:ser>
        <c:ser>
          <c:idx val="3"/>
          <c:order val="3"/>
          <c:tx>
            <c:strRef>
              <c:f>Sheet1!$E$1</c:f>
              <c:strCache>
                <c:ptCount val="1"/>
                <c:pt idx="0">
                  <c:v>ST</c:v>
                </c:pt>
              </c:strCache>
            </c:strRef>
          </c:tx>
          <c:spPr>
            <a:blipFill>
              <a:blip xmlns:r="http://schemas.openxmlformats.org/officeDocument/2006/relationships" r:embed="rId1">
                <a:duotone>
                  <a:schemeClr val="accent4">
                    <a:shade val="74000"/>
                    <a:satMod val="130000"/>
                    <a:lumMod val="90000"/>
                  </a:schemeClr>
                  <a:schemeClr val="accent4">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Sheet1!$E$2:$E$7</c:f>
              <c:numCache>
                <c:formatCode>General</c:formatCode>
                <c:ptCount val="6"/>
                <c:pt idx="0">
                  <c:v>3</c:v>
                </c:pt>
                <c:pt idx="1">
                  <c:v>1</c:v>
                </c:pt>
                <c:pt idx="2">
                  <c:v>2</c:v>
                </c:pt>
                <c:pt idx="3">
                  <c:v>4</c:v>
                </c:pt>
                <c:pt idx="4">
                  <c:v>6</c:v>
                </c:pt>
                <c:pt idx="5">
                  <c:v>4</c:v>
                </c:pt>
              </c:numCache>
            </c:numRef>
          </c:val>
          <c:extLst xmlns:c16r2="http://schemas.microsoft.com/office/drawing/2015/06/chart">
            <c:ext xmlns:c16="http://schemas.microsoft.com/office/drawing/2014/chart" uri="{C3380CC4-5D6E-409C-BE32-E72D297353CC}">
              <c16:uniqueId val="{00000003-52DD-4A0A-ACA6-E42E6A778F6D}"/>
            </c:ext>
          </c:extLst>
        </c:ser>
        <c:dLbls>
          <c:showVal val="1"/>
        </c:dLbls>
        <c:gapWidth val="100"/>
        <c:overlap val="-24"/>
        <c:axId val="122855808"/>
        <c:axId val="122857344"/>
      </c:barChart>
      <c:catAx>
        <c:axId val="122855808"/>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2857344"/>
        <c:crosses val="autoZero"/>
        <c:auto val="1"/>
        <c:lblAlgn val="ctr"/>
        <c:lblOffset val="100"/>
      </c:catAx>
      <c:valAx>
        <c:axId val="122857344"/>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285580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IN"/>
  <c:style val="3"/>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Performance Of B.A(Hons.) Students</a:t>
            </a:r>
          </a:p>
        </c:rich>
      </c:tx>
      <c:layout/>
      <c:spPr>
        <a:noFill/>
        <a:ln>
          <a:noFill/>
        </a:ln>
        <a:effectLst/>
      </c:spPr>
    </c:title>
    <c:plotArea>
      <c:layout/>
      <c:barChart>
        <c:barDir val="col"/>
        <c:grouping val="clustered"/>
        <c:ser>
          <c:idx val="0"/>
          <c:order val="0"/>
          <c:tx>
            <c:strRef>
              <c:f>Sheet1!$B$1</c:f>
              <c:strCache>
                <c:ptCount val="1"/>
                <c:pt idx="0">
                  <c:v>Series 1</c:v>
                </c:pt>
              </c:strCache>
            </c:strRef>
          </c:tx>
          <c:spPr>
            <a:blipFill>
              <a:blip xmlns:r="http://schemas.openxmlformats.org/officeDocument/2006/relationships" r:embed="rId1">
                <a:duotone>
                  <a:schemeClr val="accent1">
                    <a:shade val="74000"/>
                    <a:satMod val="130000"/>
                    <a:lumMod val="90000"/>
                  </a:schemeClr>
                  <a:schemeClr val="accent1">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0</c:v>
                </c:pt>
                <c:pt idx="1">
                  <c:v>75</c:v>
                </c:pt>
                <c:pt idx="2">
                  <c:v>100</c:v>
                </c:pt>
                <c:pt idx="3">
                  <c:v>66.669999999999987</c:v>
                </c:pt>
                <c:pt idx="4">
                  <c:v>100</c:v>
                </c:pt>
              </c:numCache>
            </c:numRef>
          </c:val>
          <c:extLst xmlns:c16r2="http://schemas.microsoft.com/office/drawing/2015/06/chart">
            <c:ext xmlns:c16="http://schemas.microsoft.com/office/drawing/2014/chart" uri="{C3380CC4-5D6E-409C-BE32-E72D297353CC}">
              <c16:uniqueId val="{00000000-9220-4D7F-AD96-CB5F304F659F}"/>
            </c:ext>
          </c:extLst>
        </c:ser>
        <c:dLbls>
          <c:showVal val="1"/>
        </c:dLbls>
        <c:gapWidth val="100"/>
        <c:overlap val="-24"/>
        <c:axId val="123054720"/>
        <c:axId val="122945920"/>
      </c:barChart>
      <c:catAx>
        <c:axId val="123054720"/>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2945920"/>
        <c:crosses val="autoZero"/>
        <c:auto val="1"/>
        <c:lblAlgn val="ctr"/>
        <c:lblOffset val="100"/>
      </c:catAx>
      <c:valAx>
        <c:axId val="122945920"/>
        <c:scaling>
          <c:orientation val="minMax"/>
          <c:max val="100"/>
        </c:scaling>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dirty="0"/>
                  <a:t>Percentage Of Success</a:t>
                </a:r>
              </a:p>
            </c:rich>
          </c:tx>
          <c:layout>
            <c:manualLayout>
              <c:xMode val="edge"/>
              <c:yMode val="edge"/>
              <c:x val="1.2500000000000001E-2"/>
              <c:y val="0.3141178448500343"/>
            </c:manualLayout>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3054720"/>
        <c:crosses val="autoZero"/>
        <c:crossBetween val="between"/>
        <c:majorUnit val="20"/>
      </c:valAx>
      <c:spPr>
        <a:noFill/>
        <a:ln>
          <a:noFill/>
        </a:ln>
        <a:effectLst/>
      </c:spPr>
    </c:plotArea>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D641D24-8968-40DD-A06D-FB4A256E2482}" type="datetimeFigureOut">
              <a:rPr lang="en-US" smtClean="0"/>
              <a:pPr/>
              <a:t>6/8/2019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788F6E87-AB30-4433-96D2-C3C7F211D98E}" type="slidenum">
              <a:rPr lang="en-US" smtClean="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4266299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8F6E87-AB30-4433-96D2-C3C7F211D98E}" type="slidenum">
              <a:rPr lang="en-US" smtClean="0"/>
              <a:pPr/>
              <a:t>‹#›</a:t>
            </a:fld>
            <a:endParaRPr lang="en-US" dirty="0"/>
          </a:p>
        </p:txBody>
      </p:sp>
    </p:spTree>
    <p:extLst>
      <p:ext uri="{BB962C8B-B14F-4D97-AF65-F5344CB8AC3E}">
        <p14:creationId xmlns="" xmlns:p14="http://schemas.microsoft.com/office/powerpoint/2010/main" val="726617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6E87-AB30-4433-96D2-C3C7F211D98E}"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949532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6E87-AB30-4433-96D2-C3C7F211D98E}"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503301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6E87-AB30-4433-96D2-C3C7F211D98E}" type="slidenum">
              <a:rPr lang="en-US" smtClean="0"/>
              <a:pPr/>
              <a:t>‹#›</a:t>
            </a:fld>
            <a:endParaRPr lang="en-US" dirty="0"/>
          </a:p>
        </p:txBody>
      </p:sp>
    </p:spTree>
    <p:extLst>
      <p:ext uri="{BB962C8B-B14F-4D97-AF65-F5344CB8AC3E}">
        <p14:creationId xmlns="" xmlns:p14="http://schemas.microsoft.com/office/powerpoint/2010/main" val="518458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6E87-AB30-4433-96D2-C3C7F211D98E}"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78225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6E87-AB30-4433-96D2-C3C7F211D98E}"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614742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6E87-AB30-4433-96D2-C3C7F211D98E}"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584573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6E87-AB30-4433-96D2-C3C7F211D98E}"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781255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6E87-AB30-4433-96D2-C3C7F211D98E}" type="slidenum">
              <a:rPr lang="en-US" smtClean="0"/>
              <a:pPr/>
              <a:t>‹#›</a:t>
            </a:fld>
            <a:endParaRPr lang="en-US" dirty="0"/>
          </a:p>
        </p:txBody>
      </p:sp>
    </p:spTree>
    <p:extLst>
      <p:ext uri="{BB962C8B-B14F-4D97-AF65-F5344CB8AC3E}">
        <p14:creationId xmlns="" xmlns:p14="http://schemas.microsoft.com/office/powerpoint/2010/main" val="2212092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6E87-AB30-4433-96D2-C3C7F211D98E}"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923980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8F6E87-AB30-4433-96D2-C3C7F211D98E}" type="slidenum">
              <a:rPr lang="en-US" smtClean="0"/>
              <a:pPr/>
              <a:t>‹#›</a:t>
            </a:fld>
            <a:endParaRPr lang="en-US" dirty="0"/>
          </a:p>
        </p:txBody>
      </p:sp>
    </p:spTree>
    <p:extLst>
      <p:ext uri="{BB962C8B-B14F-4D97-AF65-F5344CB8AC3E}">
        <p14:creationId xmlns="" xmlns:p14="http://schemas.microsoft.com/office/powerpoint/2010/main" val="154661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8F6E87-AB30-4433-96D2-C3C7F211D98E}"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183559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8F6E87-AB30-4433-96D2-C3C7F211D98E}"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50769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8F6E87-AB30-4433-96D2-C3C7F211D98E}" type="slidenum">
              <a:rPr lang="en-US" smtClean="0"/>
              <a:pPr/>
              <a:t>‹#›</a:t>
            </a:fld>
            <a:endParaRPr lang="en-US" dirty="0"/>
          </a:p>
        </p:txBody>
      </p:sp>
    </p:spTree>
    <p:extLst>
      <p:ext uri="{BB962C8B-B14F-4D97-AF65-F5344CB8AC3E}">
        <p14:creationId xmlns="" xmlns:p14="http://schemas.microsoft.com/office/powerpoint/2010/main" val="808592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8F6E87-AB30-4433-96D2-C3C7F211D98E}"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4169802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41D24-8968-40DD-A06D-FB4A256E2482}" type="datetimeFigureOut">
              <a:rPr lang="en-US" smtClean="0"/>
              <a:pPr/>
              <a:t>6/8/2019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8F6E87-AB30-4433-96D2-C3C7F211D98E}" type="slidenum">
              <a:rPr lang="en-US" smtClean="0"/>
              <a:pPr/>
              <a:t>‹#›</a:t>
            </a:fld>
            <a:endParaRPr lang="en-US" dirty="0"/>
          </a:p>
        </p:txBody>
      </p:sp>
    </p:spTree>
    <p:extLst>
      <p:ext uri="{BB962C8B-B14F-4D97-AF65-F5344CB8AC3E}">
        <p14:creationId xmlns="" xmlns:p14="http://schemas.microsoft.com/office/powerpoint/2010/main" val="2629223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print">
            <a:alphaModFix amt="78000"/>
            <a:lum/>
          </a:blip>
          <a:srcRect/>
          <a:stretch>
            <a:fillRect/>
          </a:stretch>
        </a:blipFill>
        <a:effectLst/>
      </p:bgPr>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cstate="print">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D641D24-8968-40DD-A06D-FB4A256E2482}" type="datetimeFigureOut">
              <a:rPr lang="en-US" smtClean="0"/>
              <a:pPr/>
              <a:t>6/8/2019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88F6E87-AB30-4433-96D2-C3C7F211D98E}" type="slidenum">
              <a:rPr lang="en-US" smtClean="0"/>
              <a:pPr/>
              <a:t>‹#›</a:t>
            </a:fld>
            <a:endParaRPr lang="en-US" dirty="0"/>
          </a:p>
        </p:txBody>
      </p:sp>
    </p:spTree>
    <p:extLst>
      <p:ext uri="{BB962C8B-B14F-4D97-AF65-F5344CB8AC3E}">
        <p14:creationId xmlns="" xmlns:p14="http://schemas.microsoft.com/office/powerpoint/2010/main" val="265183984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chart" Target="../charts/char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7"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8.png"/><Relationship Id="rId7" Type="http://schemas.openxmlformats.org/officeDocument/2006/relationships/image" Target="../media/image36.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7"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7"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7.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 y="0"/>
            <a:ext cx="12192001" cy="6858000"/>
          </a:xfrm>
          <a:prstGeom prst="rect">
            <a:avLst/>
          </a:prstGeom>
        </p:spPr>
      </p:pic>
      <p:pic>
        <p:nvPicPr>
          <p:cNvPr id="3" name="Picture 2"/>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t="15411" b="15365"/>
          <a:stretch/>
        </p:blipFill>
        <p:spPr>
          <a:xfrm>
            <a:off x="2957708" y="1790113"/>
            <a:ext cx="6573422" cy="3277773"/>
          </a:xfrm>
          <a:prstGeom prst="rect">
            <a:avLst/>
          </a:prstGeom>
          <a:noFill/>
          <a:ln>
            <a:noFill/>
          </a:ln>
        </p:spPr>
      </p:pic>
      <p:sp>
        <p:nvSpPr>
          <p:cNvPr id="5" name="Rectangle 4"/>
          <p:cNvSpPr/>
          <p:nvPr/>
        </p:nvSpPr>
        <p:spPr>
          <a:xfrm>
            <a:off x="1055003" y="35787"/>
            <a:ext cx="9897261" cy="1754326"/>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dirty="0" smtClean="0">
                <a:ln w="13462">
                  <a:solidFill>
                    <a:schemeClr val="accent2">
                      <a:lumMod val="50000"/>
                    </a:schemeClr>
                  </a:solidFill>
                  <a:prstDash val="solid"/>
                </a:ln>
                <a:solidFill>
                  <a:schemeClr val="accent2">
                    <a:lumMod val="75000"/>
                  </a:schemeClr>
                </a:solidFill>
                <a:effectLst>
                  <a:outerShdw dist="38100" dir="2700000" algn="bl" rotWithShape="0">
                    <a:schemeClr val="accent5"/>
                  </a:outerShdw>
                </a:effectLst>
                <a:latin typeface="Algerian" panose="04020705040A02060702" pitchFamily="82" charset="0"/>
              </a:rPr>
              <a:t>WELCOME TO</a:t>
            </a:r>
          </a:p>
          <a:p>
            <a:pPr algn="ctr"/>
            <a:r>
              <a:rPr lang="en-US" sz="5400" b="1" dirty="0" smtClean="0">
                <a:ln w="13462">
                  <a:solidFill>
                    <a:schemeClr val="accent2">
                      <a:lumMod val="50000"/>
                    </a:schemeClr>
                  </a:solidFill>
                  <a:prstDash val="solid"/>
                </a:ln>
                <a:solidFill>
                  <a:schemeClr val="accent2">
                    <a:lumMod val="75000"/>
                  </a:schemeClr>
                </a:solidFill>
                <a:effectLst>
                  <a:outerShdw dist="38100" dir="2700000" algn="bl" rotWithShape="0">
                    <a:schemeClr val="accent5"/>
                  </a:outerShdw>
                </a:effectLst>
                <a:latin typeface="Algerian" panose="04020705040A02060702" pitchFamily="82" charset="0"/>
              </a:rPr>
              <a:t>THE DEPARTMENT </a:t>
            </a:r>
            <a:r>
              <a:rPr lang="en-US" sz="5400" b="1" dirty="0" smtClean="0">
                <a:ln w="13462">
                  <a:solidFill>
                    <a:schemeClr val="accent2">
                      <a:lumMod val="50000"/>
                    </a:schemeClr>
                  </a:solidFill>
                  <a:prstDash val="solid"/>
                </a:ln>
                <a:solidFill>
                  <a:schemeClr val="accent2">
                    <a:lumMod val="75000"/>
                  </a:schemeClr>
                </a:solidFill>
                <a:effectLst>
                  <a:outerShdw dist="38100" dir="2700000" algn="bl" rotWithShape="0">
                    <a:schemeClr val="accent5"/>
                  </a:outerShdw>
                </a:effectLst>
                <a:latin typeface="Algerian" panose="04020705040A02060702" pitchFamily="82" charset="0"/>
              </a:rPr>
              <a:t>OF ENGLISH</a:t>
            </a:r>
            <a:endParaRPr lang="en-US" sz="5400" b="1" dirty="0">
              <a:ln w="13462">
                <a:solidFill>
                  <a:schemeClr val="accent2">
                    <a:lumMod val="50000"/>
                  </a:schemeClr>
                </a:solidFill>
                <a:prstDash val="solid"/>
              </a:ln>
              <a:solidFill>
                <a:schemeClr val="accent2">
                  <a:lumMod val="75000"/>
                </a:schemeClr>
              </a:solidFill>
              <a:effectLst>
                <a:outerShdw dist="38100" dir="2700000" algn="bl" rotWithShape="0">
                  <a:schemeClr val="accent5"/>
                </a:outerShdw>
              </a:effectLst>
              <a:latin typeface="Algerian" panose="04020705040A02060702" pitchFamily="82" charset="0"/>
            </a:endParaRPr>
          </a:p>
        </p:txBody>
      </p:sp>
      <p:sp>
        <p:nvSpPr>
          <p:cNvPr id="4" name="Rectangle 3"/>
          <p:cNvSpPr/>
          <p:nvPr/>
        </p:nvSpPr>
        <p:spPr>
          <a:xfrm>
            <a:off x="1106493" y="5386977"/>
            <a:ext cx="9979014" cy="923330"/>
          </a:xfrm>
          <a:prstGeom prst="rect">
            <a:avLst/>
          </a:prstGeom>
          <a:noFill/>
        </p:spPr>
        <p:txBody>
          <a:bodyPr wrap="none" lIns="91440" tIns="45720" rIns="91440" bIns="45720">
            <a:spAutoFit/>
          </a:bodyPr>
          <a:lstStyle/>
          <a:p>
            <a:pPr algn="ctr"/>
            <a:r>
              <a:rPr lang="en-US" sz="5400" b="1" spc="50" dirty="0" smtClean="0">
                <a:ln w="0"/>
                <a:solidFill>
                  <a:schemeClr val="accent2">
                    <a:lumMod val="50000"/>
                  </a:schemeClr>
                </a:solidFill>
                <a:effectLst>
                  <a:innerShdw blurRad="63500" dist="50800" dir="13500000">
                    <a:srgbClr val="000000">
                      <a:alpha val="50000"/>
                    </a:srgbClr>
                  </a:innerShdw>
                </a:effectLst>
                <a:latin typeface="Algerian" panose="04020705040A02060702" pitchFamily="82" charset="0"/>
              </a:rPr>
              <a:t>A.B.M College, Jamshedpur</a:t>
            </a:r>
            <a:endParaRPr lang="en-US" sz="5400" b="1" spc="50" dirty="0">
              <a:ln w="0"/>
              <a:solidFill>
                <a:schemeClr val="accent2">
                  <a:lumMod val="50000"/>
                </a:schemeClr>
              </a:solidFill>
              <a:effectLst>
                <a:innerShdw blurRad="63500" dist="50800" dir="13500000">
                  <a:srgbClr val="000000">
                    <a:alpha val="50000"/>
                  </a:srgbClr>
                </a:innerShdw>
              </a:effectLst>
              <a:latin typeface="Algerian" panose="04020705040A02060702" pitchFamily="82" charset="0"/>
            </a:endParaRPr>
          </a:p>
        </p:txBody>
      </p:sp>
    </p:spTree>
    <p:extLst>
      <p:ext uri="{BB962C8B-B14F-4D97-AF65-F5344CB8AC3E}">
        <p14:creationId xmlns="" xmlns:p14="http://schemas.microsoft.com/office/powerpoint/2010/main" val="272954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Title 1"/>
          <p:cNvSpPr>
            <a:spLocks noGrp="1"/>
          </p:cNvSpPr>
          <p:nvPr>
            <p:ph type="title" idx="4294967295"/>
          </p:nvPr>
        </p:nvSpPr>
        <p:spPr>
          <a:xfrm>
            <a:off x="1363394" y="726123"/>
            <a:ext cx="8915400" cy="993775"/>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u="sng" dirty="0" smtClean="0">
                <a:ln/>
                <a:solidFill>
                  <a:schemeClr val="accent3"/>
                </a:solidFill>
                <a:latin typeface="Times New Roman" pitchFamily="18" charset="0"/>
                <a:cs typeface="Times New Roman" pitchFamily="18" charset="0"/>
              </a:rPr>
              <a:t>Departmental Events</a:t>
            </a:r>
            <a:endParaRPr lang="en-IN" b="1" u="sng" dirty="0">
              <a:ln/>
              <a:solidFill>
                <a:schemeClr val="accent3"/>
              </a:solidFill>
              <a:latin typeface="Times New Roman" pitchFamily="18" charset="0"/>
              <a:cs typeface="Times New Roman" pitchFamily="18" charset="0"/>
            </a:endParaRPr>
          </a:p>
        </p:txBody>
      </p:sp>
      <p:sp>
        <p:nvSpPr>
          <p:cNvPr id="3" name="Content Placeholder 2"/>
          <p:cNvSpPr>
            <a:spLocks noGrp="1"/>
          </p:cNvSpPr>
          <p:nvPr>
            <p:ph idx="4294967295"/>
          </p:nvPr>
        </p:nvSpPr>
        <p:spPr>
          <a:xfrm>
            <a:off x="984738" y="2001252"/>
            <a:ext cx="8915400" cy="5445125"/>
          </a:xfrm>
        </p:spPr>
        <p:txBody>
          <a:bodyPr/>
          <a:lstStyle/>
          <a:p>
            <a:pPr>
              <a:buFont typeface="Wingdings" pitchFamily="2" charset="2"/>
              <a:buChar char="Ø"/>
            </a:pPr>
            <a:r>
              <a:rPr lang="en-US" dirty="0" smtClean="0">
                <a:latin typeface="Times New Roman" pitchFamily="18" charset="0"/>
                <a:cs typeface="Times New Roman" pitchFamily="18" charset="0"/>
              </a:rPr>
              <a:t>Departmental Induction</a:t>
            </a:r>
          </a:p>
          <a:p>
            <a:pPr>
              <a:buFont typeface="Wingdings" pitchFamily="2" charset="2"/>
              <a:buChar char="Ø"/>
            </a:pPr>
            <a:r>
              <a:rPr lang="en-US" dirty="0" smtClean="0">
                <a:latin typeface="Times New Roman" pitchFamily="18" charset="0"/>
                <a:cs typeface="Times New Roman" pitchFamily="18" charset="0"/>
              </a:rPr>
              <a:t>Film Screening (Syllabus Based)</a:t>
            </a:r>
          </a:p>
          <a:p>
            <a:pPr>
              <a:buFont typeface="Wingdings" pitchFamily="2" charset="2"/>
              <a:buChar char="Ø"/>
            </a:pPr>
            <a:r>
              <a:rPr lang="en-US" dirty="0" smtClean="0">
                <a:latin typeface="Times New Roman" pitchFamily="18" charset="0"/>
                <a:cs typeface="Times New Roman" pitchFamily="18" charset="0"/>
              </a:rPr>
              <a:t>Student Seminars (Syllabus Based)</a:t>
            </a:r>
          </a:p>
          <a:p>
            <a:pPr>
              <a:buFont typeface="Wingdings" pitchFamily="2" charset="2"/>
              <a:buChar char="Ø"/>
            </a:pPr>
            <a:r>
              <a:rPr lang="en-US" dirty="0" smtClean="0">
                <a:latin typeface="Times New Roman" pitchFamily="18" charset="0"/>
                <a:cs typeface="Times New Roman" pitchFamily="18" charset="0"/>
              </a:rPr>
              <a:t>‘Alumnus Speaks’ – An Interactive Session with Seniors</a:t>
            </a:r>
          </a:p>
          <a:p>
            <a:pPr>
              <a:buFont typeface="Wingdings" pitchFamily="2" charset="2"/>
              <a:buChar char="Ø"/>
            </a:pPr>
            <a:r>
              <a:rPr lang="en-US" dirty="0" smtClean="0">
                <a:latin typeface="Times New Roman" pitchFamily="18" charset="0"/>
                <a:cs typeface="Times New Roman" pitchFamily="18" charset="0"/>
              </a:rPr>
              <a:t>Parent-Teacher Meeting</a:t>
            </a:r>
          </a:p>
          <a:p>
            <a:pPr>
              <a:buFont typeface="Wingdings" pitchFamily="2" charset="2"/>
              <a:buChar char="Ø"/>
            </a:pPr>
            <a:r>
              <a:rPr lang="en-US" dirty="0" smtClean="0">
                <a:latin typeface="Times New Roman" pitchFamily="18" charset="0"/>
                <a:cs typeface="Times New Roman" pitchFamily="18" charset="0"/>
              </a:rPr>
              <a:t>Alumni Meet</a:t>
            </a:r>
          </a:p>
          <a:p>
            <a:pPr>
              <a:buFont typeface="Wingdings" pitchFamily="2" charset="2"/>
              <a:buChar char="Ø"/>
            </a:pPr>
            <a:endParaRPr lang="en-US" sz="4000" dirty="0"/>
          </a:p>
          <a:p>
            <a:pPr>
              <a:buFont typeface="Wingdings" pitchFamily="2" charset="2"/>
              <a:buChar char="Ø"/>
            </a:pPr>
            <a:endParaRPr lang="en-IN" dirty="0"/>
          </a:p>
        </p:txBody>
      </p:sp>
      <p:pic>
        <p:nvPicPr>
          <p:cNvPr id="5" name="Picture 4"/>
          <p:cNvPicPr>
            <a:picLocks noChangeAspect="1"/>
          </p:cNvPicPr>
          <p:nvPr/>
        </p:nvPicPr>
        <p:blipFill>
          <a:blip r:embed="rId3" cstate="print"/>
          <a:stretch>
            <a:fillRect/>
          </a:stretch>
        </p:blipFill>
        <p:spPr>
          <a:xfrm>
            <a:off x="574437"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643038"/>
            <a:ext cx="481626" cy="353599"/>
          </a:xfrm>
          <a:prstGeom prst="rect">
            <a:avLst/>
          </a:prstGeom>
        </p:spPr>
      </p:pic>
      <p:pic>
        <p:nvPicPr>
          <p:cNvPr id="7" name="Picture 6"/>
          <p:cNvPicPr>
            <a:picLocks noChangeAspect="1"/>
          </p:cNvPicPr>
          <p:nvPr/>
        </p:nvPicPr>
        <p:blipFill>
          <a:blip r:embed="rId3" cstate="print"/>
          <a:stretch>
            <a:fillRect/>
          </a:stretch>
        </p:blipFill>
        <p:spPr>
          <a:xfrm>
            <a:off x="11036789" y="5873057"/>
            <a:ext cx="481626" cy="353599"/>
          </a:xfrm>
          <a:prstGeom prst="rect">
            <a:avLst/>
          </a:prstGeom>
        </p:spPr>
      </p:pic>
      <p:pic>
        <p:nvPicPr>
          <p:cNvPr id="8" name="Picture 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1142311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562708" y="496389"/>
            <a:ext cx="11029071" cy="5601533"/>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i="1" u="sng" dirty="0">
                <a:ln/>
                <a:solidFill>
                  <a:schemeClr val="accent3"/>
                </a:solidFill>
                <a:latin typeface="Script MT Bold" panose="03040602040607080904" pitchFamily="66" charset="0"/>
              </a:rPr>
              <a:t>Teaching methods adopted to improve student </a:t>
            </a:r>
            <a:r>
              <a:rPr lang="en-US" sz="3200" b="1" i="1" u="sng" dirty="0" smtClean="0">
                <a:ln/>
                <a:solidFill>
                  <a:schemeClr val="accent3"/>
                </a:solidFill>
                <a:latin typeface="Script MT Bold" panose="03040602040607080904" pitchFamily="66" charset="0"/>
              </a:rPr>
              <a:t>learning</a:t>
            </a:r>
          </a:p>
          <a:p>
            <a:endParaRPr lang="en-US" b="1" dirty="0" smtClean="0">
              <a:ln/>
              <a:solidFill>
                <a:schemeClr val="accent3"/>
              </a:solidFill>
              <a:latin typeface="Roboto Slab"/>
            </a:endParaRPr>
          </a:p>
          <a:p>
            <a:pPr marL="285750" indent="-285750" algn="just">
              <a:buFont typeface="Wingdings" panose="05000000000000000000" pitchFamily="2" charset="2"/>
              <a:buChar char="§"/>
            </a:pPr>
            <a:r>
              <a:rPr lang="en-US" sz="2200" dirty="0" smtClean="0">
                <a:ln/>
                <a:latin typeface="Roboto Slab"/>
              </a:rPr>
              <a:t>Special </a:t>
            </a:r>
            <a:r>
              <a:rPr lang="en-US" sz="2200" dirty="0">
                <a:ln/>
                <a:latin typeface="Roboto Slab"/>
              </a:rPr>
              <a:t>interactive classes by applying </a:t>
            </a:r>
            <a:r>
              <a:rPr lang="en-US" sz="2200" dirty="0" smtClean="0">
                <a:ln/>
                <a:latin typeface="Roboto Slab"/>
              </a:rPr>
              <a:t>Group Discussion</a:t>
            </a:r>
            <a:r>
              <a:rPr lang="en-US" sz="2200" dirty="0">
                <a:ln/>
                <a:latin typeface="Roboto Slab"/>
              </a:rPr>
              <a:t>, </a:t>
            </a:r>
            <a:r>
              <a:rPr lang="en-US" sz="2200" dirty="0" smtClean="0">
                <a:ln/>
                <a:latin typeface="Roboto Slab"/>
              </a:rPr>
              <a:t>Question-Answer</a:t>
            </a:r>
            <a:r>
              <a:rPr lang="en-US" sz="2200" dirty="0">
                <a:ln/>
                <a:latin typeface="Roboto Slab"/>
              </a:rPr>
              <a:t>, </a:t>
            </a:r>
            <a:r>
              <a:rPr lang="en-US" sz="2200" dirty="0" smtClean="0">
                <a:ln/>
                <a:latin typeface="Roboto Slab"/>
              </a:rPr>
              <a:t>Demonstration </a:t>
            </a:r>
            <a:r>
              <a:rPr lang="en-US" sz="2200" dirty="0">
                <a:ln/>
                <a:latin typeface="Roboto Slab"/>
              </a:rPr>
              <a:t>method are arranged to encourage the students and thereby improve their learning</a:t>
            </a:r>
            <a:r>
              <a:rPr lang="en-US" sz="2200" dirty="0" smtClean="0">
                <a:ln/>
                <a:latin typeface="Roboto Slab"/>
              </a:rPr>
              <a:t>.</a:t>
            </a:r>
          </a:p>
          <a:p>
            <a:pPr marL="285750" indent="-285750" algn="just"/>
            <a:endParaRPr lang="en-US" sz="2200" dirty="0" smtClean="0">
              <a:ln/>
              <a:latin typeface="Roboto Slab"/>
            </a:endParaRPr>
          </a:p>
          <a:p>
            <a:pPr marL="285750" indent="-285750" algn="just">
              <a:buFont typeface="Wingdings" panose="05000000000000000000" pitchFamily="2" charset="2"/>
              <a:buChar char="§"/>
            </a:pPr>
            <a:r>
              <a:rPr lang="en-US" sz="2200" dirty="0" smtClean="0">
                <a:ln/>
                <a:latin typeface="Roboto Slab"/>
              </a:rPr>
              <a:t> In-House </a:t>
            </a:r>
            <a:r>
              <a:rPr lang="en-US" sz="2200" dirty="0">
                <a:ln/>
                <a:latin typeface="Roboto Slab"/>
              </a:rPr>
              <a:t>seminars frequently organized by the department help the students acquire knowledge, skill and self-confidence</a:t>
            </a:r>
            <a:r>
              <a:rPr lang="en-US" sz="2200" dirty="0" smtClean="0">
                <a:ln/>
                <a:latin typeface="Roboto Slab"/>
              </a:rPr>
              <a:t>.</a:t>
            </a:r>
          </a:p>
          <a:p>
            <a:pPr marL="285750" indent="-285750" algn="just">
              <a:buFont typeface="Wingdings" panose="05000000000000000000" pitchFamily="2" charset="2"/>
              <a:buChar char="§"/>
            </a:pPr>
            <a:r>
              <a:rPr lang="en-US" sz="2200" dirty="0" smtClean="0">
                <a:ln/>
                <a:latin typeface="Roboto Slab"/>
              </a:rPr>
              <a:t> </a:t>
            </a:r>
            <a:r>
              <a:rPr lang="en-US" sz="2200" dirty="0">
                <a:ln/>
                <a:latin typeface="Roboto Slab"/>
              </a:rPr>
              <a:t>The hidden creativity of the students is manifested through the publication of Wall Magazines </a:t>
            </a:r>
            <a:r>
              <a:rPr lang="en-US" sz="2200" dirty="0" smtClean="0">
                <a:ln/>
                <a:latin typeface="Roboto Slab"/>
              </a:rPr>
              <a:t>and Poster Exhibition in </a:t>
            </a:r>
            <a:r>
              <a:rPr lang="en-US" sz="2200" dirty="0">
                <a:ln/>
                <a:latin typeface="Roboto Slab"/>
              </a:rPr>
              <a:t>the department. </a:t>
            </a:r>
            <a:endParaRPr lang="en-US" sz="2200" dirty="0" smtClean="0">
              <a:ln/>
              <a:latin typeface="Roboto Slab"/>
            </a:endParaRPr>
          </a:p>
          <a:p>
            <a:pPr marL="285750" indent="-285750" algn="just"/>
            <a:endParaRPr lang="en-US" sz="2200" dirty="0" smtClean="0">
              <a:ln/>
              <a:latin typeface="Roboto Slab"/>
            </a:endParaRPr>
          </a:p>
          <a:p>
            <a:pPr marL="285750" indent="-285750" algn="just">
              <a:buFont typeface="Wingdings" panose="05000000000000000000" pitchFamily="2" charset="2"/>
              <a:buChar char="§"/>
            </a:pPr>
            <a:r>
              <a:rPr lang="en-US" sz="2200" dirty="0" smtClean="0">
                <a:ln/>
                <a:latin typeface="Roboto Slab"/>
              </a:rPr>
              <a:t>Classes </a:t>
            </a:r>
            <a:r>
              <a:rPr lang="en-US" sz="2200" dirty="0">
                <a:ln/>
                <a:latin typeface="Roboto Slab"/>
              </a:rPr>
              <a:t>are taken through the use of technology by means of Slide Show Presentation etc. </a:t>
            </a:r>
            <a:endParaRPr lang="en-US" sz="2200" dirty="0" smtClean="0">
              <a:ln/>
              <a:latin typeface="Roboto Slab"/>
            </a:endParaRPr>
          </a:p>
          <a:p>
            <a:pPr marL="285750" indent="-285750" algn="just"/>
            <a:endParaRPr lang="en-US" sz="2200" dirty="0" smtClean="0">
              <a:ln/>
              <a:latin typeface="Roboto Slab"/>
            </a:endParaRPr>
          </a:p>
          <a:p>
            <a:pPr marL="285750" indent="-285750" algn="just">
              <a:buFont typeface="Wingdings" panose="05000000000000000000" pitchFamily="2" charset="2"/>
              <a:buChar char="§"/>
            </a:pPr>
            <a:r>
              <a:rPr lang="en-US" sz="2200" dirty="0" smtClean="0">
                <a:ln/>
                <a:latin typeface="Roboto Slab"/>
              </a:rPr>
              <a:t>Interest </a:t>
            </a:r>
            <a:r>
              <a:rPr lang="en-US" sz="2200" dirty="0">
                <a:ln/>
                <a:latin typeface="Roboto Slab"/>
              </a:rPr>
              <a:t>is grown among the learners by showing them films on different dramas and novels in the syllabus</a:t>
            </a:r>
            <a:endParaRPr lang="en-US" sz="2200" dirty="0">
              <a:ln/>
            </a:endParaRPr>
          </a:p>
        </p:txBody>
      </p:sp>
      <p:pic>
        <p:nvPicPr>
          <p:cNvPr id="4" name="Picture 3"/>
          <p:cNvPicPr>
            <a:picLocks noChangeAspect="1"/>
          </p:cNvPicPr>
          <p:nvPr/>
        </p:nvPicPr>
        <p:blipFill>
          <a:blip r:embed="rId3" cstate="print"/>
          <a:stretch>
            <a:fillRect/>
          </a:stretch>
        </p:blipFill>
        <p:spPr>
          <a:xfrm>
            <a:off x="574437" y="643038"/>
            <a:ext cx="481626" cy="353599"/>
          </a:xfrm>
          <a:prstGeom prst="rect">
            <a:avLst/>
          </a:prstGeom>
        </p:spPr>
      </p:pic>
      <p:pic>
        <p:nvPicPr>
          <p:cNvPr id="5" name="Picture 4"/>
          <p:cNvPicPr>
            <a:picLocks noChangeAspect="1"/>
          </p:cNvPicPr>
          <p:nvPr/>
        </p:nvPicPr>
        <p:blipFill>
          <a:blip r:embed="rId3" cstate="print"/>
          <a:stretch>
            <a:fillRect/>
          </a:stretch>
        </p:blipFill>
        <p:spPr>
          <a:xfrm>
            <a:off x="11036789"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5873057"/>
            <a:ext cx="481626" cy="353599"/>
          </a:xfrm>
          <a:prstGeom prst="rect">
            <a:avLst/>
          </a:prstGeom>
        </p:spPr>
      </p:pic>
      <p:pic>
        <p:nvPicPr>
          <p:cNvPr id="7" name="Picture 6"/>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4189025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4" name="Title 1"/>
          <p:cNvSpPr txBox="1">
            <a:spLocks/>
          </p:cNvSpPr>
          <p:nvPr/>
        </p:nvSpPr>
        <p:spPr>
          <a:xfrm>
            <a:off x="1196929" y="560102"/>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N" sz="5600" b="1" u="sng" smtClean="0">
                <a:latin typeface="Adobe Garamond Pro Bold" panose="02020702060506020403" pitchFamily="18" charset="0"/>
                <a:cs typeface="Times New Roman" pitchFamily="18" charset="0"/>
              </a:rPr>
              <a:t>SWOC Analysis</a:t>
            </a:r>
            <a:endParaRPr lang="en-IN" sz="5600" b="1" u="sng" dirty="0">
              <a:latin typeface="Adobe Garamond Pro Bold" panose="02020702060506020403" pitchFamily="18" charset="0"/>
              <a:cs typeface="Times New Roman" pitchFamily="18" charset="0"/>
            </a:endParaRPr>
          </a:p>
        </p:txBody>
      </p:sp>
      <p:sp>
        <p:nvSpPr>
          <p:cNvPr id="5" name="Content Placeholder 2"/>
          <p:cNvSpPr txBox="1">
            <a:spLocks/>
          </p:cNvSpPr>
          <p:nvPr/>
        </p:nvSpPr>
        <p:spPr>
          <a:xfrm>
            <a:off x="505265" y="1727718"/>
            <a:ext cx="10984523" cy="4830764"/>
          </a:xfrm>
          <a:prstGeom prst="rect">
            <a:avLst/>
          </a:prstGeom>
        </p:spPr>
        <p:txBody>
          <a:bodyPr>
            <a:normAutofit fontScale="3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en-IN" sz="12800" dirty="0" smtClean="0"/>
              <a:t>			   </a:t>
            </a:r>
            <a:endParaRPr lang="en-IN" sz="12800" u="sng" dirty="0" smtClean="0">
              <a:latin typeface="Times New Roman" pitchFamily="18" charset="0"/>
              <a:cs typeface="Times New Roman" pitchFamily="18" charset="0"/>
            </a:endParaRPr>
          </a:p>
          <a:p>
            <a:pPr marL="0" indent="0">
              <a:buFont typeface="Arial"/>
              <a:buNone/>
            </a:pPr>
            <a:endParaRPr lang="en-IN" dirty="0" smtClean="0">
              <a:latin typeface="Times New Roman" pitchFamily="18" charset="0"/>
              <a:cs typeface="Times New Roman" pitchFamily="18" charset="0"/>
            </a:endParaRPr>
          </a:p>
          <a:p>
            <a:pPr algn="just">
              <a:buFont typeface="Wingdings" panose="05000000000000000000" pitchFamily="2" charset="2"/>
              <a:buChar char="v"/>
            </a:pPr>
            <a:r>
              <a:rPr lang="en-IN" sz="8000" dirty="0" smtClean="0">
                <a:latin typeface="Times New Roman" pitchFamily="18" charset="0"/>
                <a:cs typeface="Times New Roman" pitchFamily="18" charset="0"/>
              </a:rPr>
              <a:t> The teachers of the department are academically motivated to bring out the best in their students, to which effect, they constantly keep themselves updated in their respective areas of</a:t>
            </a:r>
            <a:r>
              <a:rPr lang="en-IN" sz="8000" dirty="0">
                <a:latin typeface="Times New Roman" pitchFamily="18" charset="0"/>
                <a:cs typeface="Times New Roman" pitchFamily="18" charset="0"/>
              </a:rPr>
              <a:t> </a:t>
            </a:r>
            <a:r>
              <a:rPr lang="en-IN" sz="8000" dirty="0" smtClean="0">
                <a:latin typeface="Times New Roman" pitchFamily="18" charset="0"/>
                <a:cs typeface="Times New Roman" pitchFamily="18" charset="0"/>
              </a:rPr>
              <a:t>specialization. </a:t>
            </a:r>
            <a:endParaRPr lang="en-IN" sz="8000" dirty="0" smtClean="0">
              <a:latin typeface="Times New Roman" pitchFamily="18" charset="0"/>
              <a:cs typeface="Times New Roman" pitchFamily="18" charset="0"/>
            </a:endParaRPr>
          </a:p>
          <a:p>
            <a:pPr algn="just">
              <a:buNone/>
            </a:pPr>
            <a:endParaRPr lang="en-IN" sz="8000" dirty="0">
              <a:latin typeface="Times New Roman" pitchFamily="18" charset="0"/>
              <a:cs typeface="Times New Roman" pitchFamily="18" charset="0"/>
            </a:endParaRPr>
          </a:p>
          <a:p>
            <a:pPr algn="just">
              <a:buFont typeface="Wingdings" panose="05000000000000000000" pitchFamily="2" charset="2"/>
              <a:buChar char="v"/>
            </a:pPr>
            <a:r>
              <a:rPr lang="en-IN" sz="8000" dirty="0" smtClean="0">
                <a:latin typeface="Times New Roman" pitchFamily="18" charset="0"/>
                <a:cs typeface="Times New Roman" pitchFamily="18" charset="0"/>
              </a:rPr>
              <a:t> The students of the department are equally motivated and register enthusiastic presence and participation in all the activities of the department. The department has also constituted a Core Team of sincere and dedicated students volunteers who assist in the administrative functioning of the department.</a:t>
            </a:r>
            <a:r>
              <a:rPr lang="en-IN" sz="8000" dirty="0" smtClean="0"/>
              <a:t/>
            </a:r>
            <a:br>
              <a:rPr lang="en-IN" sz="8000" dirty="0" smtClean="0"/>
            </a:br>
            <a:endParaRPr lang="en-IN" sz="8000" dirty="0" smtClean="0"/>
          </a:p>
          <a:p>
            <a:pPr marL="0" indent="0">
              <a:buFont typeface="Arial"/>
              <a:buNone/>
            </a:pPr>
            <a:endParaRPr lang="en-IN" sz="8000" dirty="0"/>
          </a:p>
        </p:txBody>
      </p:sp>
      <p:sp>
        <p:nvSpPr>
          <p:cNvPr id="6" name="Rectangle 5"/>
          <p:cNvSpPr/>
          <p:nvPr/>
        </p:nvSpPr>
        <p:spPr>
          <a:xfrm>
            <a:off x="605646" y="1236951"/>
            <a:ext cx="2872902" cy="646331"/>
          </a:xfrm>
          <a:prstGeom prst="rect">
            <a:avLst/>
          </a:prstGeom>
          <a:noFill/>
        </p:spPr>
        <p:txBody>
          <a:bodyPr wrap="none" lIns="91440" tIns="45720" rIns="91440" bIns="45720">
            <a:spAutoFit/>
          </a:bodyPr>
          <a:lstStyle/>
          <a:p>
            <a:pPr algn="ctr"/>
            <a:r>
              <a:rPr lang="en-US" sz="3600" b="0" u="sng" cap="none" spc="0" dirty="0" smtClean="0">
                <a:ln w="0"/>
                <a:solidFill>
                  <a:schemeClr val="tx1"/>
                </a:solidFill>
                <a:effectLst>
                  <a:outerShdw blurRad="38100" dist="19050" dir="2700000" algn="tl" rotWithShape="0">
                    <a:schemeClr val="dk1">
                      <a:alpha val="40000"/>
                    </a:schemeClr>
                  </a:outerShdw>
                </a:effectLst>
              </a:rPr>
              <a:t>STRENGTH</a:t>
            </a:r>
            <a:r>
              <a:rPr lang="en-US" sz="3600" b="0" cap="none" spc="0" dirty="0" smtClean="0">
                <a:ln w="0"/>
                <a:solidFill>
                  <a:schemeClr val="tx1"/>
                </a:solidFill>
                <a:effectLst>
                  <a:outerShdw blurRad="38100" dist="19050" dir="2700000" algn="tl" rotWithShape="0">
                    <a:schemeClr val="dk1">
                      <a:alpha val="40000"/>
                    </a:schemeClr>
                  </a:outerShdw>
                </a:effectLst>
              </a:rPr>
              <a:t>:-</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a:blip r:embed="rId3" cstate="print"/>
          <a:stretch>
            <a:fillRect/>
          </a:stretch>
        </p:blipFill>
        <p:spPr>
          <a:xfrm>
            <a:off x="574437" y="643038"/>
            <a:ext cx="481626" cy="353599"/>
          </a:xfrm>
          <a:prstGeom prst="rect">
            <a:avLst/>
          </a:prstGeom>
        </p:spPr>
      </p:pic>
      <p:pic>
        <p:nvPicPr>
          <p:cNvPr id="9" name="Picture 8"/>
          <p:cNvPicPr>
            <a:picLocks noChangeAspect="1"/>
          </p:cNvPicPr>
          <p:nvPr/>
        </p:nvPicPr>
        <p:blipFill>
          <a:blip r:embed="rId3" cstate="print"/>
          <a:stretch>
            <a:fillRect/>
          </a:stretch>
        </p:blipFill>
        <p:spPr>
          <a:xfrm>
            <a:off x="11036789" y="643038"/>
            <a:ext cx="481626" cy="353599"/>
          </a:xfrm>
          <a:prstGeom prst="rect">
            <a:avLst/>
          </a:prstGeom>
        </p:spPr>
      </p:pic>
      <p:pic>
        <p:nvPicPr>
          <p:cNvPr id="10" name="Picture 9"/>
          <p:cNvPicPr>
            <a:picLocks noChangeAspect="1"/>
          </p:cNvPicPr>
          <p:nvPr/>
        </p:nvPicPr>
        <p:blipFill>
          <a:blip r:embed="rId3" cstate="print"/>
          <a:stretch>
            <a:fillRect/>
          </a:stretch>
        </p:blipFill>
        <p:spPr>
          <a:xfrm>
            <a:off x="11036789" y="5873057"/>
            <a:ext cx="481626" cy="353599"/>
          </a:xfrm>
          <a:prstGeom prst="rect">
            <a:avLst/>
          </a:prstGeom>
        </p:spPr>
      </p:pic>
      <p:pic>
        <p:nvPicPr>
          <p:cNvPr id="11" name="Picture 10"/>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629453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3" name="Content Placeholder 2"/>
          <p:cNvSpPr>
            <a:spLocks noGrp="1"/>
          </p:cNvSpPr>
          <p:nvPr>
            <p:ph idx="4294967295"/>
          </p:nvPr>
        </p:nvSpPr>
        <p:spPr>
          <a:xfrm>
            <a:off x="506437" y="1570037"/>
            <a:ext cx="11141613" cy="5287963"/>
          </a:xfrm>
        </p:spPr>
        <p:txBody>
          <a:bodyPr>
            <a:normAutofit/>
          </a:bodyPr>
          <a:lstStyle/>
          <a:p>
            <a:pPr algn="just">
              <a:buFont typeface="Wingdings" panose="05000000000000000000" pitchFamily="2" charset="2"/>
              <a:buChar char="v"/>
            </a:pPr>
            <a:r>
              <a:rPr lang="en-IN" dirty="0" smtClean="0">
                <a:latin typeface="Times New Roman" pitchFamily="18" charset="0"/>
                <a:cs typeface="Times New Roman" pitchFamily="18" charset="0"/>
              </a:rPr>
              <a:t> The Department is highly active and routinely organises a large number of activities such as film shows, guest lectures, poetry and prose reading sessions, centenary celebrations of writers and their works, etc. in order to offer its students opportunities of broadening their  perspective on literature</a:t>
            </a:r>
            <a:r>
              <a:rPr lang="en-IN" dirty="0" smtClean="0">
                <a:latin typeface="Times New Roman" pitchFamily="18" charset="0"/>
                <a:cs typeface="Times New Roman" pitchFamily="18" charset="0"/>
              </a:rPr>
              <a:t>.</a:t>
            </a:r>
          </a:p>
          <a:p>
            <a:pPr algn="just">
              <a:buNone/>
            </a:pPr>
            <a:endParaRPr lang="en-IN" dirty="0" smtClean="0">
              <a:latin typeface="Times New Roman" pitchFamily="18" charset="0"/>
              <a:cs typeface="Times New Roman" pitchFamily="18" charset="0"/>
            </a:endParaRPr>
          </a:p>
          <a:p>
            <a:pPr algn="just">
              <a:buFont typeface="Wingdings" panose="05000000000000000000" pitchFamily="2" charset="2"/>
              <a:buChar char="v"/>
            </a:pPr>
            <a:r>
              <a:rPr lang="en-IN" dirty="0" smtClean="0">
                <a:latin typeface="Times New Roman" pitchFamily="18" charset="0"/>
                <a:cs typeface="Times New Roman" pitchFamily="18" charset="0"/>
              </a:rPr>
              <a:t> </a:t>
            </a:r>
            <a:r>
              <a:rPr lang="en-IN" dirty="0" smtClean="0">
                <a:latin typeface="Times New Roman" pitchFamily="18" charset="0"/>
                <a:cs typeface="Times New Roman" pitchFamily="18" charset="0"/>
              </a:rPr>
              <a:t>The Department also organizes extra classes on writing skills for students in order to train them  in the art of writing academic answers for university examinations.</a:t>
            </a:r>
          </a:p>
          <a:p>
            <a:pPr algn="just">
              <a:buFont typeface="Wingdings" panose="05000000000000000000" pitchFamily="2" charset="2"/>
              <a:buChar char="v"/>
            </a:pPr>
            <a:endParaRPr lang="en-IN" dirty="0">
              <a:solidFill>
                <a:srgbClr val="262626"/>
              </a:solidFill>
              <a:latin typeface="Times New Roman" pitchFamily="18" charset="0"/>
              <a:cs typeface="Times New Roman" pitchFamily="18" charset="0"/>
            </a:endParaRPr>
          </a:p>
          <a:p>
            <a:pPr algn="just">
              <a:buFont typeface="Wingdings" panose="05000000000000000000" pitchFamily="2" charset="2"/>
              <a:buChar char="v"/>
            </a:pPr>
            <a:r>
              <a:rPr lang="en-US" dirty="0" smtClean="0">
                <a:solidFill>
                  <a:srgbClr val="262626"/>
                </a:solidFill>
                <a:latin typeface="Times New Roman" panose="02020603050405020304" pitchFamily="18" charset="0"/>
                <a:cs typeface="Times New Roman" panose="02020603050405020304" pitchFamily="18" charset="0"/>
              </a:rPr>
              <a:t>The greatest strength of the department has </a:t>
            </a:r>
            <a:r>
              <a:rPr lang="en-US" dirty="0">
                <a:solidFill>
                  <a:srgbClr val="262626"/>
                </a:solidFill>
                <a:latin typeface="Times New Roman" panose="02020603050405020304" pitchFamily="18" charset="0"/>
                <a:cs typeface="Times New Roman" panose="02020603050405020304" pitchFamily="18" charset="0"/>
              </a:rPr>
              <a:t>been the teacher-student intimate relationship </a:t>
            </a:r>
            <a:r>
              <a:rPr lang="en-US" dirty="0" smtClean="0">
                <a:solidFill>
                  <a:srgbClr val="262626"/>
                </a:solidFill>
                <a:latin typeface="Times New Roman" panose="02020603050405020304" pitchFamily="18" charset="0"/>
                <a:cs typeface="Times New Roman" panose="02020603050405020304" pitchFamily="18" charset="0"/>
              </a:rPr>
              <a:t>that </a:t>
            </a:r>
            <a:r>
              <a:rPr lang="en-US" dirty="0">
                <a:solidFill>
                  <a:srgbClr val="262626"/>
                </a:solidFill>
                <a:latin typeface="Times New Roman" panose="02020603050405020304" pitchFamily="18" charset="0"/>
                <a:cs typeface="Times New Roman" panose="02020603050405020304" pitchFamily="18" charset="0"/>
              </a:rPr>
              <a:t>has kept the department alive.</a:t>
            </a:r>
          </a:p>
          <a:p>
            <a:pPr algn="just">
              <a:buFont typeface="Wingdings" panose="05000000000000000000" pitchFamily="2" charset="2"/>
              <a:buChar char="v"/>
            </a:pPr>
            <a:endParaRPr lang="en-IN" dirty="0" smtClean="0">
              <a:latin typeface="Times New Roman" pitchFamily="18" charset="0"/>
              <a:cs typeface="Times New Roman" pitchFamily="18" charset="0"/>
            </a:endParaRPr>
          </a:p>
          <a:p>
            <a:pPr algn="just">
              <a:buFont typeface="Wingdings" panose="05000000000000000000" pitchFamily="2" charset="2"/>
              <a:buChar char="v"/>
            </a:pPr>
            <a:endParaRPr lang="en-US" dirty="0"/>
          </a:p>
        </p:txBody>
      </p:sp>
      <p:pic>
        <p:nvPicPr>
          <p:cNvPr id="5" name="Picture 4"/>
          <p:cNvPicPr>
            <a:picLocks noChangeAspect="1"/>
          </p:cNvPicPr>
          <p:nvPr/>
        </p:nvPicPr>
        <p:blipFill>
          <a:blip r:embed="rId3" cstate="print"/>
          <a:stretch>
            <a:fillRect/>
          </a:stretch>
        </p:blipFill>
        <p:spPr>
          <a:xfrm>
            <a:off x="574437"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643038"/>
            <a:ext cx="481626" cy="353599"/>
          </a:xfrm>
          <a:prstGeom prst="rect">
            <a:avLst/>
          </a:prstGeom>
        </p:spPr>
      </p:pic>
      <p:pic>
        <p:nvPicPr>
          <p:cNvPr id="7" name="Picture 6"/>
          <p:cNvPicPr>
            <a:picLocks noChangeAspect="1"/>
          </p:cNvPicPr>
          <p:nvPr/>
        </p:nvPicPr>
        <p:blipFill>
          <a:blip r:embed="rId3" cstate="print"/>
          <a:stretch>
            <a:fillRect/>
          </a:stretch>
        </p:blipFill>
        <p:spPr>
          <a:xfrm>
            <a:off x="11036789" y="5873057"/>
            <a:ext cx="481626" cy="353599"/>
          </a:xfrm>
          <a:prstGeom prst="rect">
            <a:avLst/>
          </a:prstGeom>
        </p:spPr>
      </p:pic>
      <p:pic>
        <p:nvPicPr>
          <p:cNvPr id="8" name="Picture 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3914996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3" name="Content Placeholder 2"/>
          <p:cNvSpPr>
            <a:spLocks noGrp="1"/>
          </p:cNvSpPr>
          <p:nvPr>
            <p:ph idx="4294967295"/>
          </p:nvPr>
        </p:nvSpPr>
        <p:spPr>
          <a:xfrm>
            <a:off x="856957" y="736210"/>
            <a:ext cx="10172114" cy="5440363"/>
          </a:xfrm>
        </p:spPr>
        <p:txBody>
          <a:bodyPr>
            <a:normAutofit fontScale="85000" lnSpcReduction="20000"/>
          </a:bodyPr>
          <a:lstStyle/>
          <a:p>
            <a:pPr marL="0" indent="0">
              <a:buNone/>
            </a:pPr>
            <a:r>
              <a:rPr lang="en-IN" dirty="0" smtClean="0"/>
              <a:t>   </a:t>
            </a:r>
            <a:r>
              <a:rPr lang="en-IN" sz="4300" u="sng" dirty="0" smtClean="0">
                <a:latin typeface="Times New Roman" pitchFamily="18" charset="0"/>
                <a:cs typeface="Times New Roman" pitchFamily="18" charset="0"/>
              </a:rPr>
              <a:t>Weaknesses</a:t>
            </a:r>
            <a:endParaRPr lang="en-IN" sz="4300" u="sng" dirty="0">
              <a:latin typeface="Times New Roman" pitchFamily="18" charset="0"/>
              <a:cs typeface="Times New Roman" pitchFamily="18" charset="0"/>
            </a:endParaRPr>
          </a:p>
          <a:p>
            <a:pPr marL="0" indent="0">
              <a:buNone/>
            </a:pPr>
            <a:endParaRPr lang="en-IN" dirty="0">
              <a:latin typeface="Times New Roman" pitchFamily="18" charset="0"/>
              <a:cs typeface="Times New Roman" pitchFamily="18" charset="0"/>
            </a:endParaRPr>
          </a:p>
          <a:p>
            <a:pPr algn="just">
              <a:buFont typeface="Wingdings" panose="05000000000000000000" pitchFamily="2" charset="2"/>
              <a:buChar char="v"/>
            </a:pPr>
            <a:r>
              <a:rPr lang="en-IN" sz="2200" dirty="0" smtClean="0">
                <a:latin typeface="Times New Roman" pitchFamily="18" charset="0"/>
                <a:cs typeface="Times New Roman" pitchFamily="18" charset="0"/>
              </a:rPr>
              <a:t> </a:t>
            </a:r>
            <a:r>
              <a:rPr lang="en-IN" sz="2600" dirty="0">
                <a:latin typeface="Times New Roman" pitchFamily="18" charset="0"/>
                <a:cs typeface="Times New Roman" pitchFamily="18" charset="0"/>
              </a:rPr>
              <a:t>The Department suffers from the non-availability of good reference books for its students</a:t>
            </a:r>
            <a:r>
              <a:rPr lang="en-IN" sz="2600" dirty="0" smtClean="0">
                <a:latin typeface="Times New Roman" pitchFamily="18" charset="0"/>
                <a:cs typeface="Times New Roman" pitchFamily="18" charset="0"/>
              </a:rPr>
              <a:t>.</a:t>
            </a:r>
          </a:p>
          <a:p>
            <a:pPr algn="just">
              <a:buNone/>
            </a:pPr>
            <a:endParaRPr lang="en-IN" sz="2600" dirty="0" smtClean="0">
              <a:latin typeface="Times New Roman" pitchFamily="18" charset="0"/>
              <a:cs typeface="Times New Roman" pitchFamily="18" charset="0"/>
            </a:endParaRPr>
          </a:p>
          <a:p>
            <a:pPr algn="just">
              <a:buFont typeface="Wingdings" panose="05000000000000000000" pitchFamily="2" charset="2"/>
              <a:buChar char="v"/>
            </a:pPr>
            <a:r>
              <a:rPr lang="en-IN" sz="2600" dirty="0" smtClean="0">
                <a:latin typeface="Times New Roman" pitchFamily="18" charset="0"/>
                <a:cs typeface="Times New Roman" pitchFamily="18" charset="0"/>
              </a:rPr>
              <a:t> </a:t>
            </a:r>
            <a:r>
              <a:rPr lang="en-IN" sz="2600" dirty="0">
                <a:latin typeface="Times New Roman" pitchFamily="18" charset="0"/>
                <a:cs typeface="Times New Roman" pitchFamily="18" charset="0"/>
              </a:rPr>
              <a:t>Lack of parental interest and concern in the learning and education of students also constitutes a handicap</a:t>
            </a:r>
            <a:r>
              <a:rPr lang="en-IN" sz="2600" dirty="0" smtClean="0">
                <a:latin typeface="Times New Roman" pitchFamily="18" charset="0"/>
                <a:cs typeface="Times New Roman" pitchFamily="18" charset="0"/>
              </a:rPr>
              <a:t>.</a:t>
            </a:r>
          </a:p>
          <a:p>
            <a:pPr algn="just">
              <a:buNone/>
            </a:pPr>
            <a:endParaRPr lang="en-IN" sz="2600" dirty="0" smtClean="0">
              <a:latin typeface="Times New Roman" pitchFamily="18" charset="0"/>
              <a:cs typeface="Times New Roman" pitchFamily="18" charset="0"/>
            </a:endParaRPr>
          </a:p>
          <a:p>
            <a:pPr algn="just">
              <a:buFont typeface="Wingdings" panose="05000000000000000000" pitchFamily="2" charset="2"/>
              <a:buChar char="v"/>
            </a:pPr>
            <a:r>
              <a:rPr lang="en-IN" sz="2600" dirty="0" smtClean="0">
                <a:latin typeface="Times New Roman" pitchFamily="18" charset="0"/>
                <a:cs typeface="Times New Roman" pitchFamily="18" charset="0"/>
              </a:rPr>
              <a:t>The </a:t>
            </a:r>
            <a:r>
              <a:rPr lang="en-IN" sz="2600" dirty="0">
                <a:latin typeface="Times New Roman" pitchFamily="18" charset="0"/>
                <a:cs typeface="Times New Roman" pitchFamily="18" charset="0"/>
              </a:rPr>
              <a:t>fact that most of our students come from the economically under-privileged sections of society, makes it difficult for them to spend money on books of the subjects</a:t>
            </a:r>
            <a:r>
              <a:rPr lang="en-IN" sz="2600" dirty="0" smtClean="0">
                <a:latin typeface="Times New Roman" pitchFamily="18" charset="0"/>
                <a:cs typeface="Times New Roman" pitchFamily="18" charset="0"/>
              </a:rPr>
              <a:t>.</a:t>
            </a:r>
          </a:p>
          <a:p>
            <a:pPr algn="just">
              <a:buNone/>
            </a:pPr>
            <a:endParaRPr lang="en-IN" sz="2600" dirty="0" smtClean="0">
              <a:latin typeface="Times New Roman" pitchFamily="18" charset="0"/>
              <a:cs typeface="Times New Roman" pitchFamily="18" charset="0"/>
            </a:endParaRPr>
          </a:p>
          <a:p>
            <a:pPr algn="just">
              <a:buFont typeface="Wingdings" panose="05000000000000000000" pitchFamily="2" charset="2"/>
              <a:buChar char="v"/>
            </a:pPr>
            <a:r>
              <a:rPr lang="en-IN" sz="2600" dirty="0" smtClean="0">
                <a:latin typeface="Times New Roman" pitchFamily="18" charset="0"/>
                <a:cs typeface="Times New Roman" pitchFamily="18" charset="0"/>
              </a:rPr>
              <a:t>The </a:t>
            </a:r>
            <a:r>
              <a:rPr lang="en-IN" sz="2600" dirty="0">
                <a:latin typeface="Times New Roman" pitchFamily="18" charset="0"/>
                <a:cs typeface="Times New Roman" pitchFamily="18" charset="0"/>
              </a:rPr>
              <a:t>vernacular background of the majority of our students is also an obstacle that necessitates the imparting of bilingual, sometimes multilingual instruction in the classroom. </a:t>
            </a:r>
          </a:p>
        </p:txBody>
      </p:sp>
      <p:pic>
        <p:nvPicPr>
          <p:cNvPr id="5" name="Picture 4"/>
          <p:cNvPicPr>
            <a:picLocks noChangeAspect="1"/>
          </p:cNvPicPr>
          <p:nvPr/>
        </p:nvPicPr>
        <p:blipFill>
          <a:blip r:embed="rId3" cstate="print"/>
          <a:stretch>
            <a:fillRect/>
          </a:stretch>
        </p:blipFill>
        <p:spPr>
          <a:xfrm>
            <a:off x="574437"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643038"/>
            <a:ext cx="481626" cy="353599"/>
          </a:xfrm>
          <a:prstGeom prst="rect">
            <a:avLst/>
          </a:prstGeom>
        </p:spPr>
      </p:pic>
      <p:pic>
        <p:nvPicPr>
          <p:cNvPr id="7" name="Picture 6"/>
          <p:cNvPicPr>
            <a:picLocks noChangeAspect="1"/>
          </p:cNvPicPr>
          <p:nvPr/>
        </p:nvPicPr>
        <p:blipFill>
          <a:blip r:embed="rId3" cstate="print"/>
          <a:stretch>
            <a:fillRect/>
          </a:stretch>
        </p:blipFill>
        <p:spPr>
          <a:xfrm>
            <a:off x="11036789" y="5873057"/>
            <a:ext cx="481626" cy="353599"/>
          </a:xfrm>
          <a:prstGeom prst="rect">
            <a:avLst/>
          </a:prstGeom>
        </p:spPr>
      </p:pic>
      <p:pic>
        <p:nvPicPr>
          <p:cNvPr id="8" name="Picture 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29737446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3" name="Content Placeholder 2"/>
          <p:cNvSpPr>
            <a:spLocks noGrp="1"/>
          </p:cNvSpPr>
          <p:nvPr>
            <p:ph idx="4294967295"/>
          </p:nvPr>
        </p:nvSpPr>
        <p:spPr>
          <a:xfrm>
            <a:off x="900332" y="691661"/>
            <a:ext cx="10241280" cy="5364163"/>
          </a:xfrm>
        </p:spPr>
        <p:txBody>
          <a:bodyPr>
            <a:normAutofit/>
          </a:bodyPr>
          <a:lstStyle/>
          <a:p>
            <a:pPr marL="0" indent="0" algn="just">
              <a:buNone/>
            </a:pPr>
            <a:r>
              <a:rPr lang="en-IN" sz="3800" dirty="0"/>
              <a:t> </a:t>
            </a:r>
            <a:r>
              <a:rPr lang="en-IN" sz="3800" dirty="0" smtClean="0"/>
              <a:t> </a:t>
            </a:r>
            <a:r>
              <a:rPr lang="en-IN" sz="3800" u="sng" dirty="0" smtClean="0">
                <a:latin typeface="Times New Roman" pitchFamily="18" charset="0"/>
                <a:cs typeface="Times New Roman" pitchFamily="18" charset="0"/>
              </a:rPr>
              <a:t>Opportunities</a:t>
            </a:r>
            <a:r>
              <a:rPr lang="en-IN" dirty="0">
                <a:latin typeface="Times New Roman" pitchFamily="18" charset="0"/>
                <a:cs typeface="Times New Roman" pitchFamily="18" charset="0"/>
              </a:rPr>
              <a:t/>
            </a:r>
            <a:br>
              <a:rPr lang="en-IN" dirty="0">
                <a:latin typeface="Times New Roman" pitchFamily="18" charset="0"/>
                <a:cs typeface="Times New Roman" pitchFamily="18" charset="0"/>
              </a:rPr>
            </a:br>
            <a:endParaRPr lang="en-IN" dirty="0">
              <a:latin typeface="Times New Roman" pitchFamily="18" charset="0"/>
              <a:cs typeface="Times New Roman" pitchFamily="18" charset="0"/>
            </a:endParaRPr>
          </a:p>
          <a:p>
            <a:pPr algn="just">
              <a:buFont typeface="Wingdings" panose="05000000000000000000" pitchFamily="2" charset="2"/>
              <a:buChar char="v"/>
            </a:pPr>
            <a:r>
              <a:rPr lang="en-IN" dirty="0" smtClean="0">
                <a:latin typeface="Times New Roman" pitchFamily="18" charset="0"/>
                <a:cs typeface="Times New Roman" pitchFamily="18" charset="0"/>
              </a:rPr>
              <a:t> </a:t>
            </a:r>
            <a:r>
              <a:rPr lang="en-IN" dirty="0">
                <a:latin typeface="Times New Roman" pitchFamily="18" charset="0"/>
                <a:cs typeface="Times New Roman" pitchFamily="18" charset="0"/>
              </a:rPr>
              <a:t>The use of the ICT resources of the college also constitutes an important opportunity for the </a:t>
            </a:r>
            <a:r>
              <a:rPr lang="en-IN" dirty="0" smtClean="0">
                <a:latin typeface="Times New Roman" pitchFamily="18" charset="0"/>
                <a:cs typeface="Times New Roman" pitchFamily="18" charset="0"/>
              </a:rPr>
              <a:t>department</a:t>
            </a:r>
            <a:r>
              <a:rPr lang="en-IN" dirty="0" smtClean="0">
                <a:latin typeface="Times New Roman" pitchFamily="18" charset="0"/>
                <a:cs typeface="Times New Roman" pitchFamily="18" charset="0"/>
              </a:rPr>
              <a:t>.</a:t>
            </a:r>
          </a:p>
          <a:p>
            <a:pPr algn="just">
              <a:buNone/>
            </a:pPr>
            <a:endParaRPr lang="en-IN" dirty="0">
              <a:latin typeface="Times New Roman" pitchFamily="18" charset="0"/>
              <a:cs typeface="Times New Roman" pitchFamily="18" charset="0"/>
            </a:endParaRPr>
          </a:p>
          <a:p>
            <a:pPr algn="just">
              <a:buFont typeface="Wingdings" panose="05000000000000000000" pitchFamily="2" charset="2"/>
              <a:buChar char="v"/>
            </a:pPr>
            <a:r>
              <a:rPr lang="en-IN" dirty="0" smtClean="0">
                <a:latin typeface="Times New Roman" pitchFamily="18" charset="0"/>
                <a:cs typeface="Times New Roman" pitchFamily="18" charset="0"/>
              </a:rPr>
              <a:t>The </a:t>
            </a:r>
            <a:r>
              <a:rPr lang="en-IN" dirty="0">
                <a:latin typeface="Times New Roman" pitchFamily="18" charset="0"/>
                <a:cs typeface="Times New Roman" pitchFamily="18" charset="0"/>
              </a:rPr>
              <a:t>use of social media platforms for communications with students and promotion of learning opportunities is also visualized as an opportunity.</a:t>
            </a:r>
            <a:br>
              <a:rPr lang="en-IN" dirty="0">
                <a:latin typeface="Times New Roman" pitchFamily="18" charset="0"/>
                <a:cs typeface="Times New Roman" pitchFamily="18" charset="0"/>
              </a:rPr>
            </a:br>
            <a:endParaRPr lang="en-IN" dirty="0" smtClean="0">
              <a:latin typeface="Times New Roman" pitchFamily="18" charset="0"/>
              <a:cs typeface="Times New Roman" pitchFamily="18" charset="0"/>
            </a:endParaRPr>
          </a:p>
          <a:p>
            <a:pPr algn="just">
              <a:buFont typeface="Wingdings" panose="05000000000000000000" pitchFamily="2" charset="2"/>
              <a:buChar char="v"/>
            </a:pPr>
            <a:r>
              <a:rPr lang="en-IN" dirty="0" smtClean="0">
                <a:latin typeface="Times New Roman" pitchFamily="18" charset="0"/>
                <a:cs typeface="Times New Roman" pitchFamily="18" charset="0"/>
              </a:rPr>
              <a:t>The </a:t>
            </a:r>
            <a:r>
              <a:rPr lang="en-IN" dirty="0">
                <a:latin typeface="Times New Roman" pitchFamily="18" charset="0"/>
                <a:cs typeface="Times New Roman" pitchFamily="18" charset="0"/>
              </a:rPr>
              <a:t>students of the department constitute an important bank of creative talent for various literary and cultural activities both within and outside the college.</a:t>
            </a:r>
          </a:p>
          <a:p>
            <a:pPr marL="0" indent="0" algn="just">
              <a:buNone/>
            </a:pPr>
            <a:endParaRPr lang="en-IN" dirty="0"/>
          </a:p>
        </p:txBody>
      </p:sp>
      <p:pic>
        <p:nvPicPr>
          <p:cNvPr id="5" name="Picture 4"/>
          <p:cNvPicPr>
            <a:picLocks noChangeAspect="1"/>
          </p:cNvPicPr>
          <p:nvPr/>
        </p:nvPicPr>
        <p:blipFill>
          <a:blip r:embed="rId3" cstate="print"/>
          <a:stretch>
            <a:fillRect/>
          </a:stretch>
        </p:blipFill>
        <p:spPr>
          <a:xfrm>
            <a:off x="574437"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643038"/>
            <a:ext cx="481626" cy="353599"/>
          </a:xfrm>
          <a:prstGeom prst="rect">
            <a:avLst/>
          </a:prstGeom>
        </p:spPr>
      </p:pic>
      <p:pic>
        <p:nvPicPr>
          <p:cNvPr id="7" name="Picture 6"/>
          <p:cNvPicPr>
            <a:picLocks noChangeAspect="1"/>
          </p:cNvPicPr>
          <p:nvPr/>
        </p:nvPicPr>
        <p:blipFill>
          <a:blip r:embed="rId3" cstate="print"/>
          <a:stretch>
            <a:fillRect/>
          </a:stretch>
        </p:blipFill>
        <p:spPr>
          <a:xfrm>
            <a:off x="11036789" y="5873057"/>
            <a:ext cx="481626" cy="353599"/>
          </a:xfrm>
          <a:prstGeom prst="rect">
            <a:avLst/>
          </a:prstGeom>
        </p:spPr>
      </p:pic>
      <p:pic>
        <p:nvPicPr>
          <p:cNvPr id="8" name="Picture 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3126573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3" name="Content Placeholder 2"/>
          <p:cNvSpPr>
            <a:spLocks noGrp="1"/>
          </p:cNvSpPr>
          <p:nvPr>
            <p:ph idx="4294967295"/>
          </p:nvPr>
        </p:nvSpPr>
        <p:spPr>
          <a:xfrm>
            <a:off x="801858" y="671732"/>
            <a:ext cx="10466363" cy="5440363"/>
          </a:xfrm>
        </p:spPr>
        <p:txBody>
          <a:bodyPr>
            <a:normAutofit/>
          </a:bodyPr>
          <a:lstStyle/>
          <a:p>
            <a:pPr marL="0" indent="0" algn="just">
              <a:buNone/>
            </a:pPr>
            <a:r>
              <a:rPr lang="en-IN" dirty="0" smtClean="0"/>
              <a:t>  </a:t>
            </a:r>
            <a:r>
              <a:rPr lang="en-IN" sz="3800" u="sng" dirty="0" smtClean="0">
                <a:latin typeface="Times New Roman" pitchFamily="18" charset="0"/>
                <a:cs typeface="Times New Roman" pitchFamily="18" charset="0"/>
              </a:rPr>
              <a:t>Challenges</a:t>
            </a:r>
            <a:endParaRPr lang="en-IN" sz="3800" u="sng" dirty="0">
              <a:latin typeface="Times New Roman" pitchFamily="18" charset="0"/>
              <a:cs typeface="Times New Roman" pitchFamily="18" charset="0"/>
            </a:endParaRPr>
          </a:p>
          <a:p>
            <a:pPr marL="0" indent="0" algn="just">
              <a:buNone/>
            </a:pPr>
            <a:endParaRPr lang="en-IN" dirty="0">
              <a:latin typeface="Times New Roman" pitchFamily="18" charset="0"/>
              <a:cs typeface="Times New Roman" pitchFamily="18" charset="0"/>
            </a:endParaRPr>
          </a:p>
          <a:p>
            <a:pPr algn="just">
              <a:buFont typeface="Wingdings" panose="05000000000000000000" pitchFamily="2" charset="2"/>
              <a:buChar char="v"/>
            </a:pPr>
            <a:r>
              <a:rPr lang="en-IN" sz="2200" dirty="0" smtClean="0">
                <a:latin typeface="Times New Roman" pitchFamily="18" charset="0"/>
                <a:cs typeface="Times New Roman" pitchFamily="18" charset="0"/>
              </a:rPr>
              <a:t> </a:t>
            </a:r>
            <a:r>
              <a:rPr lang="en-IN" sz="2200" dirty="0">
                <a:latin typeface="Times New Roman" pitchFamily="18" charset="0"/>
                <a:cs typeface="Times New Roman" pitchFamily="18" charset="0"/>
              </a:rPr>
              <a:t>The job mind-set of students and their evaluation of academic learning in vocational terms constitute a significant challenge</a:t>
            </a:r>
            <a:r>
              <a:rPr lang="en-IN" sz="2200" dirty="0" smtClean="0">
                <a:latin typeface="Times New Roman" pitchFamily="18" charset="0"/>
                <a:cs typeface="Times New Roman" pitchFamily="18" charset="0"/>
              </a:rPr>
              <a:t>.</a:t>
            </a:r>
          </a:p>
          <a:p>
            <a:pPr algn="just">
              <a:buNone/>
            </a:pPr>
            <a:endParaRPr lang="en-IN" sz="2200" dirty="0" smtClean="0">
              <a:latin typeface="Times New Roman" pitchFamily="18" charset="0"/>
              <a:cs typeface="Times New Roman" pitchFamily="18" charset="0"/>
            </a:endParaRPr>
          </a:p>
          <a:p>
            <a:pPr algn="just">
              <a:buFont typeface="Wingdings" panose="05000000000000000000" pitchFamily="2" charset="2"/>
              <a:buChar char="v"/>
            </a:pPr>
            <a:r>
              <a:rPr lang="en-IN" sz="2200" dirty="0" smtClean="0">
                <a:latin typeface="Times New Roman" pitchFamily="18" charset="0"/>
                <a:cs typeface="Times New Roman" pitchFamily="18" charset="0"/>
              </a:rPr>
              <a:t>Enabling </a:t>
            </a:r>
            <a:r>
              <a:rPr lang="en-IN" sz="2200" dirty="0">
                <a:latin typeface="Times New Roman" pitchFamily="18" charset="0"/>
                <a:cs typeface="Times New Roman" pitchFamily="18" charset="0"/>
              </a:rPr>
              <a:t>students to distinguish between sound and unsound e-resources and discouraging unethical acts of plagiarism remains a challenge</a:t>
            </a:r>
            <a:r>
              <a:rPr lang="en-IN" sz="2200" dirty="0" smtClean="0">
                <a:latin typeface="Times New Roman" pitchFamily="18" charset="0"/>
                <a:cs typeface="Times New Roman" pitchFamily="18" charset="0"/>
              </a:rPr>
              <a:t>.</a:t>
            </a:r>
          </a:p>
          <a:p>
            <a:pPr algn="just">
              <a:buNone/>
            </a:pPr>
            <a:endParaRPr lang="en-IN" sz="2200" dirty="0" smtClean="0">
              <a:latin typeface="Times New Roman" pitchFamily="18" charset="0"/>
              <a:cs typeface="Times New Roman" pitchFamily="18" charset="0"/>
            </a:endParaRPr>
          </a:p>
          <a:p>
            <a:pPr algn="just">
              <a:buFont typeface="Wingdings" panose="05000000000000000000" pitchFamily="2" charset="2"/>
              <a:buChar char="v"/>
            </a:pPr>
            <a:r>
              <a:rPr lang="en-IN" sz="2200" dirty="0" smtClean="0">
                <a:latin typeface="Times New Roman" pitchFamily="18" charset="0"/>
                <a:cs typeface="Times New Roman" pitchFamily="18" charset="0"/>
              </a:rPr>
              <a:t>Motivating </a:t>
            </a:r>
            <a:r>
              <a:rPr lang="en-IN" sz="2200" dirty="0">
                <a:latin typeface="Times New Roman" pitchFamily="18" charset="0"/>
                <a:cs typeface="Times New Roman" pitchFamily="18" charset="0"/>
              </a:rPr>
              <a:t>students for higher education and excellence in the subject, also constitutes a challenge.</a:t>
            </a:r>
          </a:p>
          <a:p>
            <a:pPr marL="0" indent="0" algn="just">
              <a:buNone/>
            </a:pPr>
            <a:endParaRPr lang="en-IN" dirty="0"/>
          </a:p>
        </p:txBody>
      </p:sp>
      <p:pic>
        <p:nvPicPr>
          <p:cNvPr id="5" name="Picture 4"/>
          <p:cNvPicPr>
            <a:picLocks noChangeAspect="1"/>
          </p:cNvPicPr>
          <p:nvPr/>
        </p:nvPicPr>
        <p:blipFill>
          <a:blip r:embed="rId3" cstate="print"/>
          <a:stretch>
            <a:fillRect/>
          </a:stretch>
        </p:blipFill>
        <p:spPr>
          <a:xfrm>
            <a:off x="574437"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643038"/>
            <a:ext cx="481626" cy="353599"/>
          </a:xfrm>
          <a:prstGeom prst="rect">
            <a:avLst/>
          </a:prstGeom>
        </p:spPr>
      </p:pic>
      <p:pic>
        <p:nvPicPr>
          <p:cNvPr id="7" name="Picture 6"/>
          <p:cNvPicPr>
            <a:picLocks noChangeAspect="1"/>
          </p:cNvPicPr>
          <p:nvPr/>
        </p:nvPicPr>
        <p:blipFill>
          <a:blip r:embed="rId3" cstate="print"/>
          <a:stretch>
            <a:fillRect/>
          </a:stretch>
        </p:blipFill>
        <p:spPr>
          <a:xfrm>
            <a:off x="11036789" y="5873057"/>
            <a:ext cx="481626" cy="353599"/>
          </a:xfrm>
          <a:prstGeom prst="rect">
            <a:avLst/>
          </a:prstGeom>
        </p:spPr>
      </p:pic>
      <p:pic>
        <p:nvPicPr>
          <p:cNvPr id="8" name="Picture 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1230666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759655" y="2087603"/>
            <a:ext cx="10142807" cy="3693319"/>
          </a:xfrm>
          <a:prstGeom prst="rect">
            <a:avLst/>
          </a:prstGeom>
        </p:spPr>
        <p:txBody>
          <a:bodyPr wrap="square">
            <a:spAutoFit/>
          </a:bodyPr>
          <a:lstStyle/>
          <a:p>
            <a:pPr marL="556260" indent="-285750" algn="just">
              <a:buFont typeface="Wingdings" panose="05000000000000000000" pitchFamily="2" charset="2"/>
              <a:buChar char="v"/>
            </a:pPr>
            <a:r>
              <a:rPr lang="en-US" sz="2600" b="1" dirty="0" smtClean="0">
                <a:solidFill>
                  <a:srgbClr val="262626"/>
                </a:solidFill>
                <a:latin typeface="Roboto Slab"/>
              </a:rPr>
              <a:t>A </a:t>
            </a:r>
            <a:r>
              <a:rPr lang="en-US" sz="2600" b="1" dirty="0">
                <a:solidFill>
                  <a:srgbClr val="262626"/>
                </a:solidFill>
                <a:latin typeface="Roboto Slab"/>
              </a:rPr>
              <a:t>well-equipped Central Library caters to the needs of the students. However, the specimen copies received from the publishers are preserved for the disposal of the </a:t>
            </a:r>
            <a:r>
              <a:rPr lang="en-US" sz="2600" b="1" dirty="0" smtClean="0">
                <a:solidFill>
                  <a:srgbClr val="262626"/>
                </a:solidFill>
                <a:latin typeface="Roboto Slab"/>
              </a:rPr>
              <a:t>students.</a:t>
            </a:r>
          </a:p>
          <a:p>
            <a:pPr marL="270510" algn="just"/>
            <a:endParaRPr lang="en-US" sz="2600" b="1" dirty="0" smtClean="0">
              <a:solidFill>
                <a:srgbClr val="262626"/>
              </a:solidFill>
              <a:latin typeface="Roboto Slab"/>
            </a:endParaRPr>
          </a:p>
          <a:p>
            <a:pPr marL="556260" indent="-285750" algn="just">
              <a:buFont typeface="Wingdings" panose="05000000000000000000" pitchFamily="2" charset="2"/>
              <a:buChar char="v"/>
            </a:pPr>
            <a:r>
              <a:rPr lang="en-US" sz="2600" b="1" dirty="0" smtClean="0">
                <a:solidFill>
                  <a:srgbClr val="262626"/>
                </a:solidFill>
                <a:latin typeface="Roboto Slab"/>
              </a:rPr>
              <a:t>Internet </a:t>
            </a:r>
            <a:r>
              <a:rPr lang="en-US" sz="2600" b="1" dirty="0">
                <a:solidFill>
                  <a:srgbClr val="262626"/>
                </a:solidFill>
                <a:latin typeface="Roboto Slab"/>
              </a:rPr>
              <a:t>facilities for staff and students are provided centrally</a:t>
            </a:r>
            <a:r>
              <a:rPr lang="en-US" sz="2600" b="1" dirty="0" smtClean="0">
                <a:solidFill>
                  <a:srgbClr val="262626"/>
                </a:solidFill>
                <a:latin typeface="Roboto Slab"/>
              </a:rPr>
              <a:t>.</a:t>
            </a:r>
          </a:p>
          <a:p>
            <a:pPr marL="556260" indent="-285750" algn="just">
              <a:buFont typeface="Wingdings" panose="05000000000000000000" pitchFamily="2" charset="2"/>
              <a:buChar char="v"/>
            </a:pPr>
            <a:endParaRPr lang="en-US" sz="2600" b="1" dirty="0">
              <a:solidFill>
                <a:srgbClr val="262626"/>
              </a:solidFill>
              <a:effectLst/>
              <a:latin typeface="Roboto Slab"/>
            </a:endParaRPr>
          </a:p>
          <a:p>
            <a:pPr marL="556260" indent="-285750" algn="just">
              <a:buFont typeface="Wingdings" panose="05000000000000000000" pitchFamily="2" charset="2"/>
              <a:buChar char="v"/>
            </a:pPr>
            <a:endParaRPr lang="en-US" sz="2600" b="1" dirty="0">
              <a:solidFill>
                <a:srgbClr val="262626"/>
              </a:solidFill>
              <a:effectLst/>
              <a:latin typeface="Roboto Slab"/>
            </a:endParaRPr>
          </a:p>
        </p:txBody>
      </p:sp>
      <p:sp>
        <p:nvSpPr>
          <p:cNvPr id="3" name="Rectangle 2"/>
          <p:cNvSpPr/>
          <p:nvPr/>
        </p:nvSpPr>
        <p:spPr>
          <a:xfrm>
            <a:off x="3116019" y="669947"/>
            <a:ext cx="6154249" cy="584775"/>
          </a:xfrm>
          <a:prstGeom prst="rect">
            <a:avLst/>
          </a:prstGeom>
        </p:spPr>
        <p:txBody>
          <a:bodyPr wrap="none">
            <a:spAutoFit/>
          </a:bodyPr>
          <a:lstStyle/>
          <a:p>
            <a:pPr algn="ctr"/>
            <a:r>
              <a:rPr lang="en-US" sz="3200" b="1" u="sng" spc="50" dirty="0">
                <a:ln w="0"/>
                <a:solidFill>
                  <a:srgbClr val="FF0000"/>
                </a:solidFill>
                <a:effectLst>
                  <a:innerShdw blurRad="63500" dist="50800" dir="13500000">
                    <a:srgbClr val="000000">
                      <a:alpha val="50000"/>
                    </a:srgbClr>
                  </a:innerShdw>
                </a:effectLst>
                <a:latin typeface="Old English Text MT" panose="03040902040508030806" pitchFamily="66" charset="0"/>
              </a:rPr>
              <a:t>Details of I</a:t>
            </a:r>
            <a:r>
              <a:rPr lang="en-US" sz="3200" b="1" u="sng" spc="50" dirty="0" smtClean="0">
                <a:ln w="0"/>
                <a:solidFill>
                  <a:srgbClr val="FF0000"/>
                </a:solidFill>
                <a:effectLst>
                  <a:innerShdw blurRad="63500" dist="50800" dir="13500000">
                    <a:srgbClr val="000000">
                      <a:alpha val="50000"/>
                    </a:srgbClr>
                  </a:innerShdw>
                </a:effectLst>
                <a:latin typeface="Old English Text MT" panose="03040902040508030806" pitchFamily="66" charset="0"/>
              </a:rPr>
              <a:t>nfrastructural </a:t>
            </a:r>
            <a:r>
              <a:rPr lang="en-US" sz="3200" b="1" u="sng" spc="50" dirty="0">
                <a:ln w="0"/>
                <a:solidFill>
                  <a:srgbClr val="FF0000"/>
                </a:solidFill>
                <a:effectLst>
                  <a:innerShdw blurRad="63500" dist="50800" dir="13500000">
                    <a:srgbClr val="000000">
                      <a:alpha val="50000"/>
                    </a:srgbClr>
                  </a:innerShdw>
                </a:effectLst>
                <a:latin typeface="Old English Text MT" panose="03040902040508030806" pitchFamily="66" charset="0"/>
              </a:rPr>
              <a:t>facilities</a:t>
            </a:r>
          </a:p>
        </p:txBody>
      </p:sp>
      <p:pic>
        <p:nvPicPr>
          <p:cNvPr id="5" name="Picture 4"/>
          <p:cNvPicPr>
            <a:picLocks noChangeAspect="1"/>
          </p:cNvPicPr>
          <p:nvPr/>
        </p:nvPicPr>
        <p:blipFill>
          <a:blip r:embed="rId3" cstate="print"/>
          <a:stretch>
            <a:fillRect/>
          </a:stretch>
        </p:blipFill>
        <p:spPr>
          <a:xfrm>
            <a:off x="574437"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643038"/>
            <a:ext cx="481626" cy="353599"/>
          </a:xfrm>
          <a:prstGeom prst="rect">
            <a:avLst/>
          </a:prstGeom>
        </p:spPr>
      </p:pic>
      <p:pic>
        <p:nvPicPr>
          <p:cNvPr id="7" name="Picture 6"/>
          <p:cNvPicPr>
            <a:picLocks noChangeAspect="1"/>
          </p:cNvPicPr>
          <p:nvPr/>
        </p:nvPicPr>
        <p:blipFill>
          <a:blip r:embed="rId3" cstate="print"/>
          <a:stretch>
            <a:fillRect/>
          </a:stretch>
        </p:blipFill>
        <p:spPr>
          <a:xfrm>
            <a:off x="11036789" y="5873057"/>
            <a:ext cx="481626" cy="353599"/>
          </a:xfrm>
          <a:prstGeom prst="rect">
            <a:avLst/>
          </a:prstGeom>
        </p:spPr>
      </p:pic>
      <p:pic>
        <p:nvPicPr>
          <p:cNvPr id="8" name="Picture 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1142769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3" name="Rectangle 2"/>
          <p:cNvSpPr/>
          <p:nvPr/>
        </p:nvSpPr>
        <p:spPr>
          <a:xfrm>
            <a:off x="3389328" y="669947"/>
            <a:ext cx="5607625" cy="769441"/>
          </a:xfrm>
          <a:prstGeom prst="rect">
            <a:avLst/>
          </a:prstGeom>
        </p:spPr>
        <p:txBody>
          <a:bodyPr wrap="none">
            <a:spAutoFit/>
          </a:bodyPr>
          <a:lstStyle/>
          <a:p>
            <a:pPr algn="ctr"/>
            <a:r>
              <a:rPr lang="en-US" sz="4400" b="1" u="sng" spc="50" dirty="0" smtClean="0">
                <a:ln w="0"/>
                <a:solidFill>
                  <a:srgbClr val="FF0000"/>
                </a:solidFill>
                <a:effectLst>
                  <a:innerShdw blurRad="63500" dist="50800" dir="13500000">
                    <a:srgbClr val="000000">
                      <a:alpha val="50000"/>
                    </a:srgbClr>
                  </a:innerShdw>
                </a:effectLst>
                <a:latin typeface="Monotype Corsiva" panose="03010101010201010101" pitchFamily="66" charset="0"/>
              </a:rPr>
              <a:t>CLASS DISTRIBUTION</a:t>
            </a:r>
            <a:endParaRPr lang="en-US" sz="4400" b="1" u="sng" spc="50" dirty="0">
              <a:ln w="0"/>
              <a:solidFill>
                <a:srgbClr val="FF0000"/>
              </a:solidFill>
              <a:effectLst>
                <a:innerShdw blurRad="63500" dist="50800" dir="13500000">
                  <a:srgbClr val="000000">
                    <a:alpha val="50000"/>
                  </a:srgbClr>
                </a:innerShdw>
              </a:effectLst>
              <a:latin typeface="Monotype Corsiva" panose="03010101010201010101" pitchFamily="66" charset="0"/>
            </a:endParaRPr>
          </a:p>
        </p:txBody>
      </p:sp>
      <p:pic>
        <p:nvPicPr>
          <p:cNvPr id="5" name="Picture 4"/>
          <p:cNvPicPr>
            <a:picLocks noChangeAspect="1"/>
          </p:cNvPicPr>
          <p:nvPr/>
        </p:nvPicPr>
        <p:blipFill>
          <a:blip r:embed="rId3" cstate="print"/>
          <a:stretch>
            <a:fillRect/>
          </a:stretch>
        </p:blipFill>
        <p:spPr>
          <a:xfrm>
            <a:off x="574437"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643038"/>
            <a:ext cx="481626" cy="353599"/>
          </a:xfrm>
          <a:prstGeom prst="rect">
            <a:avLst/>
          </a:prstGeom>
        </p:spPr>
      </p:pic>
      <p:pic>
        <p:nvPicPr>
          <p:cNvPr id="7" name="Picture 6"/>
          <p:cNvPicPr>
            <a:picLocks noChangeAspect="1"/>
          </p:cNvPicPr>
          <p:nvPr/>
        </p:nvPicPr>
        <p:blipFill>
          <a:blip r:embed="rId3" cstate="print"/>
          <a:stretch>
            <a:fillRect/>
          </a:stretch>
        </p:blipFill>
        <p:spPr>
          <a:xfrm>
            <a:off x="11036789" y="5873057"/>
            <a:ext cx="481626" cy="353599"/>
          </a:xfrm>
          <a:prstGeom prst="rect">
            <a:avLst/>
          </a:prstGeom>
        </p:spPr>
      </p:pic>
      <p:pic>
        <p:nvPicPr>
          <p:cNvPr id="8" name="Picture 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graphicFrame>
        <p:nvGraphicFramePr>
          <p:cNvPr id="9" name="Table 8"/>
          <p:cNvGraphicFramePr>
            <a:graphicFrameLocks noGrp="1"/>
          </p:cNvGraphicFramePr>
          <p:nvPr>
            <p:extLst>
              <p:ext uri="{D42A27DB-BD31-4B8C-83A1-F6EECF244321}">
                <p14:modId xmlns="" xmlns:p14="http://schemas.microsoft.com/office/powerpoint/2010/main" val="3441925492"/>
              </p:ext>
            </p:extLst>
          </p:nvPr>
        </p:nvGraphicFramePr>
        <p:xfrm>
          <a:off x="748609" y="1535182"/>
          <a:ext cx="10528994" cy="1682635"/>
        </p:xfrm>
        <a:graphic>
          <a:graphicData uri="http://schemas.openxmlformats.org/drawingml/2006/table">
            <a:tbl>
              <a:tblPr firstRow="1" bandRow="1">
                <a:tableStyleId>{073A0DAA-6AF3-43AB-8588-CEC1D06C72B9}</a:tableStyleId>
              </a:tblPr>
              <a:tblGrid>
                <a:gridCol w="1770623">
                  <a:extLst>
                    <a:ext uri="{9D8B030D-6E8A-4147-A177-3AD203B41FA5}">
                      <a16:colId xmlns="" xmlns:a16="http://schemas.microsoft.com/office/drawing/2014/main" val="2910604101"/>
                    </a:ext>
                  </a:extLst>
                </a:gridCol>
                <a:gridCol w="1237661">
                  <a:extLst>
                    <a:ext uri="{9D8B030D-6E8A-4147-A177-3AD203B41FA5}">
                      <a16:colId xmlns="" xmlns:a16="http://schemas.microsoft.com/office/drawing/2014/main" val="528426219"/>
                    </a:ext>
                  </a:extLst>
                </a:gridCol>
                <a:gridCol w="1504142">
                  <a:extLst>
                    <a:ext uri="{9D8B030D-6E8A-4147-A177-3AD203B41FA5}">
                      <a16:colId xmlns="" xmlns:a16="http://schemas.microsoft.com/office/drawing/2014/main" val="172431343"/>
                    </a:ext>
                  </a:extLst>
                </a:gridCol>
                <a:gridCol w="1504142">
                  <a:extLst>
                    <a:ext uri="{9D8B030D-6E8A-4147-A177-3AD203B41FA5}">
                      <a16:colId xmlns="" xmlns:a16="http://schemas.microsoft.com/office/drawing/2014/main" val="1125007372"/>
                    </a:ext>
                  </a:extLst>
                </a:gridCol>
                <a:gridCol w="1504142">
                  <a:extLst>
                    <a:ext uri="{9D8B030D-6E8A-4147-A177-3AD203B41FA5}">
                      <a16:colId xmlns="" xmlns:a16="http://schemas.microsoft.com/office/drawing/2014/main" val="544962967"/>
                    </a:ext>
                  </a:extLst>
                </a:gridCol>
                <a:gridCol w="1504142">
                  <a:extLst>
                    <a:ext uri="{9D8B030D-6E8A-4147-A177-3AD203B41FA5}">
                      <a16:colId xmlns="" xmlns:a16="http://schemas.microsoft.com/office/drawing/2014/main" val="1755948387"/>
                    </a:ext>
                  </a:extLst>
                </a:gridCol>
                <a:gridCol w="1504142">
                  <a:extLst>
                    <a:ext uri="{9D8B030D-6E8A-4147-A177-3AD203B41FA5}">
                      <a16:colId xmlns="" xmlns:a16="http://schemas.microsoft.com/office/drawing/2014/main" val="3610609564"/>
                    </a:ext>
                  </a:extLst>
                </a:gridCol>
              </a:tblGrid>
              <a:tr h="370840">
                <a:tc>
                  <a:txBody>
                    <a:bodyPr/>
                    <a:lstStyle/>
                    <a:p>
                      <a:r>
                        <a:rPr lang="en-US" dirty="0" smtClean="0"/>
                        <a:t>TEACHER</a:t>
                      </a:r>
                      <a:endParaRPr lang="en-US" dirty="0"/>
                    </a:p>
                  </a:txBody>
                  <a:tcPr/>
                </a:tc>
                <a:tc>
                  <a:txBody>
                    <a:bodyPr/>
                    <a:lstStyle/>
                    <a:p>
                      <a:r>
                        <a:rPr lang="en-US" dirty="0" smtClean="0"/>
                        <a:t>CC</a:t>
                      </a:r>
                      <a:endParaRPr lang="en-US" dirty="0"/>
                    </a:p>
                  </a:txBody>
                  <a:tcPr/>
                </a:tc>
                <a:tc>
                  <a:txBody>
                    <a:bodyPr/>
                    <a:lstStyle/>
                    <a:p>
                      <a:r>
                        <a:rPr lang="en-US" dirty="0" smtClean="0"/>
                        <a:t>GE</a:t>
                      </a:r>
                      <a:endParaRPr lang="en-US" dirty="0"/>
                    </a:p>
                  </a:txBody>
                  <a:tcPr/>
                </a:tc>
                <a:tc>
                  <a:txBody>
                    <a:bodyPr/>
                    <a:lstStyle/>
                    <a:p>
                      <a:r>
                        <a:rPr lang="en-US" dirty="0" smtClean="0"/>
                        <a:t>MIL</a:t>
                      </a:r>
                      <a:endParaRPr lang="en-US" dirty="0"/>
                    </a:p>
                  </a:txBody>
                  <a:tcPr/>
                </a:tc>
                <a:tc>
                  <a:txBody>
                    <a:bodyPr/>
                    <a:lstStyle/>
                    <a:p>
                      <a:r>
                        <a:rPr lang="en-US" dirty="0" smtClean="0"/>
                        <a:t>DSC</a:t>
                      </a:r>
                      <a:endParaRPr lang="en-US" dirty="0"/>
                    </a:p>
                  </a:txBody>
                  <a:tcPr/>
                </a:tc>
                <a:tc>
                  <a:txBody>
                    <a:bodyPr/>
                    <a:lstStyle/>
                    <a:p>
                      <a:r>
                        <a:rPr lang="en-US" dirty="0" smtClean="0"/>
                        <a:t>TUTORIAL</a:t>
                      </a:r>
                      <a:endParaRPr lang="en-US" dirty="0"/>
                    </a:p>
                  </a:txBody>
                  <a:tcPr/>
                </a:tc>
                <a:tc>
                  <a:txBody>
                    <a:bodyPr/>
                    <a:lstStyle/>
                    <a:p>
                      <a:r>
                        <a:rPr lang="en-US" dirty="0" smtClean="0"/>
                        <a:t>AECC</a:t>
                      </a:r>
                      <a:endParaRPr lang="en-US" dirty="0"/>
                    </a:p>
                  </a:txBody>
                  <a:tcPr/>
                </a:tc>
                <a:extLst>
                  <a:ext uri="{0D108BD9-81ED-4DB2-BD59-A6C34878D82A}">
                    <a16:rowId xmlns="" xmlns:a16="http://schemas.microsoft.com/office/drawing/2014/main" val="3394826950"/>
                  </a:ext>
                </a:extLst>
              </a:tr>
              <a:tr h="436584">
                <a:tc>
                  <a:txBody>
                    <a:bodyPr/>
                    <a:lstStyle/>
                    <a:p>
                      <a:pPr algn="ctr"/>
                      <a:r>
                        <a:rPr lang="en-US" sz="1400" dirty="0" smtClean="0"/>
                        <a:t>B.P.MAHARATHA</a:t>
                      </a:r>
                      <a:endParaRPr lang="en-US" sz="1400" dirty="0"/>
                    </a:p>
                  </a:txBody>
                  <a:tcPr/>
                </a:tc>
                <a:tc>
                  <a:txBody>
                    <a:bodyPr/>
                    <a:lstStyle/>
                    <a:p>
                      <a:r>
                        <a:rPr lang="en-US" dirty="0" smtClean="0"/>
                        <a:t>14</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0</a:t>
                      </a:r>
                      <a:endParaRPr lang="en-US" dirty="0"/>
                    </a:p>
                  </a:txBody>
                  <a:tcPr/>
                </a:tc>
                <a:extLst>
                  <a:ext uri="{0D108BD9-81ED-4DB2-BD59-A6C34878D82A}">
                    <a16:rowId xmlns="" xmlns:a16="http://schemas.microsoft.com/office/drawing/2014/main" val="2221604337"/>
                  </a:ext>
                </a:extLst>
              </a:tr>
              <a:tr h="418011">
                <a:tc>
                  <a:txBody>
                    <a:bodyPr/>
                    <a:lstStyle/>
                    <a:p>
                      <a:pPr algn="ctr"/>
                      <a:r>
                        <a:rPr lang="en-US" sz="1400" dirty="0" smtClean="0"/>
                        <a:t>PURNIMA KUMARI</a:t>
                      </a:r>
                      <a:endParaRPr lang="en-US" sz="1400" dirty="0"/>
                    </a:p>
                  </a:txBody>
                  <a:tcPr/>
                </a:tc>
                <a:tc>
                  <a:txBody>
                    <a:bodyPr/>
                    <a:lstStyle/>
                    <a:p>
                      <a:r>
                        <a:rPr lang="en-US" dirty="0" smtClean="0"/>
                        <a:t>10</a:t>
                      </a:r>
                      <a:endParaRPr lang="en-US" dirty="0"/>
                    </a:p>
                  </a:txBody>
                  <a:tcPr/>
                </a:tc>
                <a:tc>
                  <a:txBody>
                    <a:bodyPr/>
                    <a:lstStyle/>
                    <a:p>
                      <a:r>
                        <a:rPr lang="en-US" dirty="0" smtClean="0"/>
                        <a:t>1</a:t>
                      </a:r>
                      <a:endParaRPr lang="en-US" dirty="0"/>
                    </a:p>
                  </a:txBody>
                  <a:tcPr/>
                </a:tc>
                <a:tc>
                  <a:txBody>
                    <a:bodyPr/>
                    <a:lstStyle/>
                    <a:p>
                      <a:r>
                        <a:rPr lang="en-US" dirty="0" smtClean="0"/>
                        <a:t>6</a:t>
                      </a:r>
                      <a:endParaRPr lang="en-US" dirty="0"/>
                    </a:p>
                  </a:txBody>
                  <a:tcPr/>
                </a:tc>
                <a:tc>
                  <a:txBody>
                    <a:bodyPr/>
                    <a:lstStyle/>
                    <a:p>
                      <a:r>
                        <a:rPr lang="en-US" dirty="0" smtClean="0"/>
                        <a:t>3</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extLst>
                  <a:ext uri="{0D108BD9-81ED-4DB2-BD59-A6C34878D82A}">
                    <a16:rowId xmlns="" xmlns:a16="http://schemas.microsoft.com/office/drawing/2014/main" val="82266985"/>
                  </a:ext>
                </a:extLst>
              </a:tr>
              <a:tr h="370840">
                <a:tc>
                  <a:txBody>
                    <a:bodyPr/>
                    <a:lstStyle/>
                    <a:p>
                      <a:pPr algn="ctr"/>
                      <a:r>
                        <a:rPr lang="en-US" sz="1200" dirty="0" smtClean="0"/>
                        <a:t>MANISH PRABHAKAR SINGH</a:t>
                      </a:r>
                      <a:endParaRPr lang="en-US" sz="1200" dirty="0"/>
                    </a:p>
                  </a:txBody>
                  <a:tcPr/>
                </a:tc>
                <a:tc>
                  <a:txBody>
                    <a:bodyPr/>
                    <a:lstStyle/>
                    <a:p>
                      <a:r>
                        <a:rPr lang="en-US" dirty="0" smtClean="0"/>
                        <a:t>9</a:t>
                      </a:r>
                      <a:endParaRPr lang="en-US" dirty="0"/>
                    </a:p>
                  </a:txBody>
                  <a:tcPr/>
                </a:tc>
                <a:tc>
                  <a:txBody>
                    <a:bodyPr/>
                    <a:lstStyle/>
                    <a:p>
                      <a:r>
                        <a:rPr lang="en-US" dirty="0" smtClean="0"/>
                        <a:t>1</a:t>
                      </a:r>
                      <a:endParaRPr lang="en-US" dirty="0"/>
                    </a:p>
                  </a:txBody>
                  <a:tcPr/>
                </a:tc>
                <a:tc>
                  <a:txBody>
                    <a:bodyPr/>
                    <a:lstStyle/>
                    <a:p>
                      <a:r>
                        <a:rPr lang="en-US" dirty="0" smtClean="0"/>
                        <a:t>4</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5</a:t>
                      </a:r>
                      <a:endParaRPr lang="en-US" dirty="0"/>
                    </a:p>
                  </a:txBody>
                  <a:tcPr/>
                </a:tc>
                <a:extLst>
                  <a:ext uri="{0D108BD9-81ED-4DB2-BD59-A6C34878D82A}">
                    <a16:rowId xmlns="" xmlns:a16="http://schemas.microsoft.com/office/drawing/2014/main" val="743666828"/>
                  </a:ext>
                </a:extLst>
              </a:tr>
            </a:tbl>
          </a:graphicData>
        </a:graphic>
      </p:graphicFrame>
      <p:graphicFrame>
        <p:nvGraphicFramePr>
          <p:cNvPr id="12" name="Chart 11"/>
          <p:cNvGraphicFramePr/>
          <p:nvPr>
            <p:extLst>
              <p:ext uri="{D42A27DB-BD31-4B8C-83A1-F6EECF244321}">
                <p14:modId xmlns="" xmlns:p14="http://schemas.microsoft.com/office/powerpoint/2010/main" val="2209915638"/>
              </p:ext>
            </p:extLst>
          </p:nvPr>
        </p:nvGraphicFramePr>
        <p:xfrm>
          <a:off x="1620797" y="3313611"/>
          <a:ext cx="9144686" cy="30449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 xmlns:p14="http://schemas.microsoft.com/office/powerpoint/2010/main" val="1527813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224566388"/>
              </p:ext>
            </p:extLst>
          </p:nvPr>
        </p:nvGraphicFramePr>
        <p:xfrm>
          <a:off x="888271" y="2165289"/>
          <a:ext cx="10572208" cy="2595880"/>
        </p:xfrm>
        <a:graphic>
          <a:graphicData uri="http://schemas.openxmlformats.org/drawingml/2006/table">
            <a:tbl>
              <a:tblPr firstRow="1" bandRow="1">
                <a:tableStyleId>{5C22544A-7EE6-4342-B048-85BDC9FD1C3A}</a:tableStyleId>
              </a:tblPr>
              <a:tblGrid>
                <a:gridCol w="1321526">
                  <a:extLst>
                    <a:ext uri="{9D8B030D-6E8A-4147-A177-3AD203B41FA5}">
                      <a16:colId xmlns="" xmlns:a16="http://schemas.microsoft.com/office/drawing/2014/main" val="4243601091"/>
                    </a:ext>
                  </a:extLst>
                </a:gridCol>
                <a:gridCol w="1321526">
                  <a:extLst>
                    <a:ext uri="{9D8B030D-6E8A-4147-A177-3AD203B41FA5}">
                      <a16:colId xmlns="" xmlns:a16="http://schemas.microsoft.com/office/drawing/2014/main" val="2414944310"/>
                    </a:ext>
                  </a:extLst>
                </a:gridCol>
                <a:gridCol w="1321526">
                  <a:extLst>
                    <a:ext uri="{9D8B030D-6E8A-4147-A177-3AD203B41FA5}">
                      <a16:colId xmlns="" xmlns:a16="http://schemas.microsoft.com/office/drawing/2014/main" val="2651846521"/>
                    </a:ext>
                  </a:extLst>
                </a:gridCol>
                <a:gridCol w="1321526">
                  <a:extLst>
                    <a:ext uri="{9D8B030D-6E8A-4147-A177-3AD203B41FA5}">
                      <a16:colId xmlns="" xmlns:a16="http://schemas.microsoft.com/office/drawing/2014/main" val="944745676"/>
                    </a:ext>
                  </a:extLst>
                </a:gridCol>
                <a:gridCol w="1321526">
                  <a:extLst>
                    <a:ext uri="{9D8B030D-6E8A-4147-A177-3AD203B41FA5}">
                      <a16:colId xmlns="" xmlns:a16="http://schemas.microsoft.com/office/drawing/2014/main" val="3605218370"/>
                    </a:ext>
                  </a:extLst>
                </a:gridCol>
                <a:gridCol w="1321526">
                  <a:extLst>
                    <a:ext uri="{9D8B030D-6E8A-4147-A177-3AD203B41FA5}">
                      <a16:colId xmlns="" xmlns:a16="http://schemas.microsoft.com/office/drawing/2014/main" val="3070748179"/>
                    </a:ext>
                  </a:extLst>
                </a:gridCol>
                <a:gridCol w="1321526">
                  <a:extLst>
                    <a:ext uri="{9D8B030D-6E8A-4147-A177-3AD203B41FA5}">
                      <a16:colId xmlns="" xmlns:a16="http://schemas.microsoft.com/office/drawing/2014/main" val="1602897100"/>
                    </a:ext>
                  </a:extLst>
                </a:gridCol>
                <a:gridCol w="1321526">
                  <a:extLst>
                    <a:ext uri="{9D8B030D-6E8A-4147-A177-3AD203B41FA5}">
                      <a16:colId xmlns="" xmlns:a16="http://schemas.microsoft.com/office/drawing/2014/main" val="612615442"/>
                    </a:ext>
                  </a:extLst>
                </a:gridCol>
              </a:tblGrid>
              <a:tr h="370840">
                <a:tc>
                  <a:txBody>
                    <a:bodyPr/>
                    <a:lstStyle/>
                    <a:p>
                      <a:r>
                        <a:rPr lang="en-US" dirty="0" smtClean="0"/>
                        <a:t>YEAR</a:t>
                      </a:r>
                    </a:p>
                  </a:txBody>
                  <a:tcPr/>
                </a:tc>
                <a:tc>
                  <a:txBody>
                    <a:bodyPr/>
                    <a:lstStyle/>
                    <a:p>
                      <a:r>
                        <a:rPr lang="en-US" dirty="0" smtClean="0"/>
                        <a:t>MALE</a:t>
                      </a:r>
                      <a:endParaRPr lang="en-US" dirty="0"/>
                    </a:p>
                  </a:txBody>
                  <a:tcPr/>
                </a:tc>
                <a:tc>
                  <a:txBody>
                    <a:bodyPr/>
                    <a:lstStyle/>
                    <a:p>
                      <a:r>
                        <a:rPr lang="en-US" dirty="0" smtClean="0"/>
                        <a:t>FEMALE</a:t>
                      </a:r>
                      <a:endParaRPr lang="en-US" dirty="0"/>
                    </a:p>
                  </a:txBody>
                  <a:tcPr/>
                </a:tc>
                <a:tc>
                  <a:txBody>
                    <a:bodyPr/>
                    <a:lstStyle/>
                    <a:p>
                      <a:r>
                        <a:rPr lang="en-US" dirty="0" smtClean="0"/>
                        <a:t>TOTAL</a:t>
                      </a:r>
                      <a:endParaRPr lang="en-US" dirty="0"/>
                    </a:p>
                  </a:txBody>
                  <a:tcPr/>
                </a:tc>
                <a:tc>
                  <a:txBody>
                    <a:bodyPr/>
                    <a:lstStyle/>
                    <a:p>
                      <a:r>
                        <a:rPr lang="en-US" dirty="0" smtClean="0"/>
                        <a:t>GENERAL</a:t>
                      </a:r>
                      <a:endParaRPr lang="en-US" dirty="0"/>
                    </a:p>
                  </a:txBody>
                  <a:tcPr/>
                </a:tc>
                <a:tc>
                  <a:txBody>
                    <a:bodyPr/>
                    <a:lstStyle/>
                    <a:p>
                      <a:r>
                        <a:rPr lang="en-US" dirty="0" smtClean="0"/>
                        <a:t>OBC</a:t>
                      </a:r>
                      <a:endParaRPr lang="en-US" dirty="0"/>
                    </a:p>
                  </a:txBody>
                  <a:tcPr/>
                </a:tc>
                <a:tc>
                  <a:txBody>
                    <a:bodyPr/>
                    <a:lstStyle/>
                    <a:p>
                      <a:r>
                        <a:rPr lang="en-US" dirty="0" smtClean="0"/>
                        <a:t>SC</a:t>
                      </a:r>
                      <a:endParaRPr lang="en-US" dirty="0"/>
                    </a:p>
                  </a:txBody>
                  <a:tcPr/>
                </a:tc>
                <a:tc>
                  <a:txBody>
                    <a:bodyPr/>
                    <a:lstStyle/>
                    <a:p>
                      <a:r>
                        <a:rPr lang="en-US" dirty="0" smtClean="0"/>
                        <a:t>ST</a:t>
                      </a:r>
                      <a:endParaRPr lang="en-US" dirty="0"/>
                    </a:p>
                  </a:txBody>
                  <a:tcPr/>
                </a:tc>
                <a:extLst>
                  <a:ext uri="{0D108BD9-81ED-4DB2-BD59-A6C34878D82A}">
                    <a16:rowId xmlns="" xmlns:a16="http://schemas.microsoft.com/office/drawing/2014/main" val="2954781255"/>
                  </a:ext>
                </a:extLst>
              </a:tr>
              <a:tr h="370840">
                <a:tc>
                  <a:txBody>
                    <a:bodyPr/>
                    <a:lstStyle/>
                    <a:p>
                      <a:r>
                        <a:rPr lang="en-US" dirty="0" smtClean="0"/>
                        <a:t>2013</a:t>
                      </a:r>
                    </a:p>
                  </a:txBody>
                  <a:tcPr/>
                </a:tc>
                <a:tc>
                  <a:txBody>
                    <a:bodyPr/>
                    <a:lstStyle/>
                    <a:p>
                      <a:r>
                        <a:rPr lang="en-US" dirty="0" smtClean="0"/>
                        <a:t>12</a:t>
                      </a:r>
                      <a:endParaRPr lang="en-US" dirty="0"/>
                    </a:p>
                  </a:txBody>
                  <a:tcPr/>
                </a:tc>
                <a:tc>
                  <a:txBody>
                    <a:bodyPr/>
                    <a:lstStyle/>
                    <a:p>
                      <a:r>
                        <a:rPr lang="en-US" dirty="0" smtClean="0"/>
                        <a:t>14</a:t>
                      </a:r>
                      <a:endParaRPr lang="en-US" dirty="0"/>
                    </a:p>
                  </a:txBody>
                  <a:tcPr/>
                </a:tc>
                <a:tc>
                  <a:txBody>
                    <a:bodyPr/>
                    <a:lstStyle/>
                    <a:p>
                      <a:r>
                        <a:rPr lang="en-US" dirty="0" smtClean="0"/>
                        <a:t>26</a:t>
                      </a:r>
                      <a:endParaRPr lang="en-US" dirty="0"/>
                    </a:p>
                  </a:txBody>
                  <a:tcPr/>
                </a:tc>
                <a:tc>
                  <a:txBody>
                    <a:bodyPr/>
                    <a:lstStyle/>
                    <a:p>
                      <a:r>
                        <a:rPr lang="en-US" dirty="0" smtClean="0"/>
                        <a:t>15</a:t>
                      </a:r>
                      <a:endParaRPr lang="en-US" dirty="0"/>
                    </a:p>
                  </a:txBody>
                  <a:tcPr/>
                </a:tc>
                <a:tc>
                  <a:txBody>
                    <a:bodyPr/>
                    <a:lstStyle/>
                    <a:p>
                      <a:r>
                        <a:rPr lang="en-US" dirty="0" smtClean="0"/>
                        <a:t>5</a:t>
                      </a:r>
                      <a:endParaRPr lang="en-US" dirty="0"/>
                    </a:p>
                  </a:txBody>
                  <a:tcPr/>
                </a:tc>
                <a:tc>
                  <a:txBody>
                    <a:bodyPr/>
                    <a:lstStyle/>
                    <a:p>
                      <a:r>
                        <a:rPr lang="en-US" dirty="0" smtClean="0"/>
                        <a:t>3</a:t>
                      </a:r>
                      <a:endParaRPr lang="en-US" dirty="0"/>
                    </a:p>
                  </a:txBody>
                  <a:tcPr/>
                </a:tc>
                <a:tc>
                  <a:txBody>
                    <a:bodyPr/>
                    <a:lstStyle/>
                    <a:p>
                      <a:r>
                        <a:rPr lang="en-US" dirty="0" smtClean="0"/>
                        <a:t>3</a:t>
                      </a:r>
                      <a:endParaRPr lang="en-US" dirty="0"/>
                    </a:p>
                  </a:txBody>
                  <a:tcPr/>
                </a:tc>
                <a:extLst>
                  <a:ext uri="{0D108BD9-81ED-4DB2-BD59-A6C34878D82A}">
                    <a16:rowId xmlns="" xmlns:a16="http://schemas.microsoft.com/office/drawing/2014/main" val="3930359735"/>
                  </a:ext>
                </a:extLst>
              </a:tr>
              <a:tr h="370840">
                <a:tc>
                  <a:txBody>
                    <a:bodyPr/>
                    <a:lstStyle/>
                    <a:p>
                      <a:r>
                        <a:rPr lang="en-US" dirty="0" smtClean="0"/>
                        <a:t>2014</a:t>
                      </a:r>
                      <a:endParaRPr lang="en-US" dirty="0"/>
                    </a:p>
                  </a:txBody>
                  <a:tcPr/>
                </a:tc>
                <a:tc>
                  <a:txBody>
                    <a:bodyPr/>
                    <a:lstStyle/>
                    <a:p>
                      <a:r>
                        <a:rPr lang="en-US" dirty="0" smtClean="0"/>
                        <a:t>11</a:t>
                      </a:r>
                      <a:endParaRPr lang="en-US" dirty="0"/>
                    </a:p>
                  </a:txBody>
                  <a:tcPr/>
                </a:tc>
                <a:tc>
                  <a:txBody>
                    <a:bodyPr/>
                    <a:lstStyle/>
                    <a:p>
                      <a:r>
                        <a:rPr lang="en-US" dirty="0" smtClean="0"/>
                        <a:t>11</a:t>
                      </a:r>
                      <a:endParaRPr lang="en-US" dirty="0"/>
                    </a:p>
                  </a:txBody>
                  <a:tcPr/>
                </a:tc>
                <a:tc>
                  <a:txBody>
                    <a:bodyPr/>
                    <a:lstStyle/>
                    <a:p>
                      <a:r>
                        <a:rPr lang="en-US" dirty="0" smtClean="0"/>
                        <a:t>22</a:t>
                      </a:r>
                      <a:endParaRPr lang="en-US" dirty="0"/>
                    </a:p>
                  </a:txBody>
                  <a:tcPr/>
                </a:tc>
                <a:tc>
                  <a:txBody>
                    <a:bodyPr/>
                    <a:lstStyle/>
                    <a:p>
                      <a:r>
                        <a:rPr lang="en-US" dirty="0" smtClean="0"/>
                        <a:t>16</a:t>
                      </a:r>
                      <a:endParaRPr lang="en-US" dirty="0"/>
                    </a:p>
                  </a:txBody>
                  <a:tcPr/>
                </a:tc>
                <a:tc>
                  <a:txBody>
                    <a:bodyPr/>
                    <a:lstStyle/>
                    <a:p>
                      <a:r>
                        <a:rPr lang="en-US" dirty="0" smtClean="0"/>
                        <a:t>4</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extLst>
                  <a:ext uri="{0D108BD9-81ED-4DB2-BD59-A6C34878D82A}">
                    <a16:rowId xmlns="" xmlns:a16="http://schemas.microsoft.com/office/drawing/2014/main" val="267482665"/>
                  </a:ext>
                </a:extLst>
              </a:tr>
              <a:tr h="370840">
                <a:tc>
                  <a:txBody>
                    <a:bodyPr/>
                    <a:lstStyle/>
                    <a:p>
                      <a:r>
                        <a:rPr lang="en-US" dirty="0" smtClean="0"/>
                        <a:t>2015</a:t>
                      </a:r>
                      <a:endParaRPr lang="en-US" dirty="0"/>
                    </a:p>
                  </a:txBody>
                  <a:tcPr/>
                </a:tc>
                <a:tc>
                  <a:txBody>
                    <a:bodyPr/>
                    <a:lstStyle/>
                    <a:p>
                      <a:r>
                        <a:rPr lang="en-US" dirty="0" smtClean="0"/>
                        <a:t>10</a:t>
                      </a:r>
                      <a:endParaRPr lang="en-US" dirty="0"/>
                    </a:p>
                  </a:txBody>
                  <a:tcPr/>
                </a:tc>
                <a:tc>
                  <a:txBody>
                    <a:bodyPr/>
                    <a:lstStyle/>
                    <a:p>
                      <a:r>
                        <a:rPr lang="en-US" dirty="0" smtClean="0"/>
                        <a:t>14</a:t>
                      </a:r>
                      <a:endParaRPr lang="en-US" dirty="0"/>
                    </a:p>
                  </a:txBody>
                  <a:tcPr/>
                </a:tc>
                <a:tc>
                  <a:txBody>
                    <a:bodyPr/>
                    <a:lstStyle/>
                    <a:p>
                      <a:r>
                        <a:rPr lang="en-US" dirty="0" smtClean="0"/>
                        <a:t>24</a:t>
                      </a:r>
                      <a:endParaRPr lang="en-US" dirty="0"/>
                    </a:p>
                  </a:txBody>
                  <a:tcPr/>
                </a:tc>
                <a:tc>
                  <a:txBody>
                    <a:bodyPr/>
                    <a:lstStyle/>
                    <a:p>
                      <a:r>
                        <a:rPr lang="en-US" dirty="0" smtClean="0"/>
                        <a:t>22</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2</a:t>
                      </a:r>
                      <a:endParaRPr lang="en-US" dirty="0"/>
                    </a:p>
                  </a:txBody>
                  <a:tcPr/>
                </a:tc>
                <a:extLst>
                  <a:ext uri="{0D108BD9-81ED-4DB2-BD59-A6C34878D82A}">
                    <a16:rowId xmlns="" xmlns:a16="http://schemas.microsoft.com/office/drawing/2014/main" val="1958853722"/>
                  </a:ext>
                </a:extLst>
              </a:tr>
              <a:tr h="370840">
                <a:tc>
                  <a:txBody>
                    <a:bodyPr/>
                    <a:lstStyle/>
                    <a:p>
                      <a:r>
                        <a:rPr lang="en-US" dirty="0" smtClean="0"/>
                        <a:t>2016</a:t>
                      </a:r>
                      <a:endParaRPr lang="en-US" dirty="0"/>
                    </a:p>
                  </a:txBody>
                  <a:tcPr/>
                </a:tc>
                <a:tc>
                  <a:txBody>
                    <a:bodyPr/>
                    <a:lstStyle/>
                    <a:p>
                      <a:r>
                        <a:rPr lang="en-US" dirty="0" smtClean="0"/>
                        <a:t>26</a:t>
                      </a:r>
                      <a:endParaRPr lang="en-US" dirty="0"/>
                    </a:p>
                  </a:txBody>
                  <a:tcPr/>
                </a:tc>
                <a:tc>
                  <a:txBody>
                    <a:bodyPr/>
                    <a:lstStyle/>
                    <a:p>
                      <a:r>
                        <a:rPr lang="en-US" dirty="0" smtClean="0"/>
                        <a:t>19</a:t>
                      </a:r>
                      <a:endParaRPr lang="en-US" dirty="0"/>
                    </a:p>
                  </a:txBody>
                  <a:tcPr/>
                </a:tc>
                <a:tc>
                  <a:txBody>
                    <a:bodyPr/>
                    <a:lstStyle/>
                    <a:p>
                      <a:r>
                        <a:rPr lang="en-US" dirty="0" smtClean="0"/>
                        <a:t>45</a:t>
                      </a:r>
                      <a:endParaRPr lang="en-US" dirty="0"/>
                    </a:p>
                  </a:txBody>
                  <a:tcPr/>
                </a:tc>
                <a:tc>
                  <a:txBody>
                    <a:bodyPr/>
                    <a:lstStyle/>
                    <a:p>
                      <a:r>
                        <a:rPr lang="en-US" dirty="0" smtClean="0"/>
                        <a:t>30</a:t>
                      </a:r>
                      <a:endParaRPr lang="en-US" dirty="0"/>
                    </a:p>
                  </a:txBody>
                  <a:tcPr/>
                </a:tc>
                <a:tc>
                  <a:txBody>
                    <a:bodyPr/>
                    <a:lstStyle/>
                    <a:p>
                      <a:r>
                        <a:rPr lang="en-US" dirty="0" smtClean="0"/>
                        <a:t>8</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extLst>
                  <a:ext uri="{0D108BD9-81ED-4DB2-BD59-A6C34878D82A}">
                    <a16:rowId xmlns="" xmlns:a16="http://schemas.microsoft.com/office/drawing/2014/main" val="3159662314"/>
                  </a:ext>
                </a:extLst>
              </a:tr>
              <a:tr h="370840">
                <a:tc>
                  <a:txBody>
                    <a:bodyPr/>
                    <a:lstStyle/>
                    <a:p>
                      <a:r>
                        <a:rPr lang="en-US" dirty="0" smtClean="0"/>
                        <a:t>2017</a:t>
                      </a:r>
                      <a:endParaRPr lang="en-US" dirty="0"/>
                    </a:p>
                  </a:txBody>
                  <a:tcPr/>
                </a:tc>
                <a:tc>
                  <a:txBody>
                    <a:bodyPr/>
                    <a:lstStyle/>
                    <a:p>
                      <a:r>
                        <a:rPr lang="en-US" dirty="0" smtClean="0"/>
                        <a:t>14</a:t>
                      </a:r>
                      <a:endParaRPr lang="en-US" dirty="0"/>
                    </a:p>
                  </a:txBody>
                  <a:tcPr/>
                </a:tc>
                <a:tc>
                  <a:txBody>
                    <a:bodyPr/>
                    <a:lstStyle/>
                    <a:p>
                      <a:r>
                        <a:rPr lang="en-US" dirty="0" smtClean="0"/>
                        <a:t>20</a:t>
                      </a:r>
                      <a:endParaRPr lang="en-US" dirty="0"/>
                    </a:p>
                  </a:txBody>
                  <a:tcPr/>
                </a:tc>
                <a:tc>
                  <a:txBody>
                    <a:bodyPr/>
                    <a:lstStyle/>
                    <a:p>
                      <a:r>
                        <a:rPr lang="en-US" dirty="0" smtClean="0"/>
                        <a:t>34</a:t>
                      </a:r>
                      <a:endParaRPr lang="en-US" dirty="0"/>
                    </a:p>
                  </a:txBody>
                  <a:tcPr/>
                </a:tc>
                <a:tc>
                  <a:txBody>
                    <a:bodyPr/>
                    <a:lstStyle/>
                    <a:p>
                      <a:r>
                        <a:rPr lang="en-US" dirty="0" smtClean="0"/>
                        <a:t>26</a:t>
                      </a:r>
                      <a:endParaRPr lang="en-US" dirty="0"/>
                    </a:p>
                  </a:txBody>
                  <a:tcPr/>
                </a:tc>
                <a:tc>
                  <a:txBody>
                    <a:bodyPr/>
                    <a:lstStyle/>
                    <a:p>
                      <a:r>
                        <a:rPr lang="en-US" dirty="0" smtClean="0"/>
                        <a:t>2</a:t>
                      </a:r>
                      <a:endParaRPr lang="en-US" dirty="0"/>
                    </a:p>
                  </a:txBody>
                  <a:tcPr/>
                </a:tc>
                <a:tc>
                  <a:txBody>
                    <a:bodyPr/>
                    <a:lstStyle/>
                    <a:p>
                      <a:r>
                        <a:rPr lang="en-US" dirty="0" smtClean="0"/>
                        <a:t>0</a:t>
                      </a:r>
                      <a:endParaRPr lang="en-US" dirty="0"/>
                    </a:p>
                  </a:txBody>
                  <a:tcPr/>
                </a:tc>
                <a:tc>
                  <a:txBody>
                    <a:bodyPr/>
                    <a:lstStyle/>
                    <a:p>
                      <a:r>
                        <a:rPr lang="en-US" dirty="0" smtClean="0"/>
                        <a:t>6</a:t>
                      </a:r>
                      <a:endParaRPr lang="en-US" dirty="0"/>
                    </a:p>
                  </a:txBody>
                  <a:tcPr/>
                </a:tc>
                <a:extLst>
                  <a:ext uri="{0D108BD9-81ED-4DB2-BD59-A6C34878D82A}">
                    <a16:rowId xmlns="" xmlns:a16="http://schemas.microsoft.com/office/drawing/2014/main" val="1941543999"/>
                  </a:ext>
                </a:extLst>
              </a:tr>
              <a:tr h="370840">
                <a:tc>
                  <a:txBody>
                    <a:bodyPr/>
                    <a:lstStyle/>
                    <a:p>
                      <a:r>
                        <a:rPr lang="en-US" dirty="0" smtClean="0"/>
                        <a:t>2018</a:t>
                      </a:r>
                      <a:endParaRPr lang="en-US" dirty="0"/>
                    </a:p>
                  </a:txBody>
                  <a:tcPr/>
                </a:tc>
                <a:tc>
                  <a:txBody>
                    <a:bodyPr/>
                    <a:lstStyle/>
                    <a:p>
                      <a:r>
                        <a:rPr lang="en-US" dirty="0" smtClean="0"/>
                        <a:t>14</a:t>
                      </a:r>
                      <a:endParaRPr lang="en-US" dirty="0"/>
                    </a:p>
                  </a:txBody>
                  <a:tcPr/>
                </a:tc>
                <a:tc>
                  <a:txBody>
                    <a:bodyPr/>
                    <a:lstStyle/>
                    <a:p>
                      <a:r>
                        <a:rPr lang="en-US" dirty="0" smtClean="0"/>
                        <a:t>20</a:t>
                      </a:r>
                      <a:endParaRPr lang="en-US" dirty="0"/>
                    </a:p>
                  </a:txBody>
                  <a:tcPr/>
                </a:tc>
                <a:tc>
                  <a:txBody>
                    <a:bodyPr/>
                    <a:lstStyle/>
                    <a:p>
                      <a:r>
                        <a:rPr lang="en-US" dirty="0" smtClean="0"/>
                        <a:t>34</a:t>
                      </a:r>
                      <a:endParaRPr lang="en-US" dirty="0"/>
                    </a:p>
                  </a:txBody>
                  <a:tcPr/>
                </a:tc>
                <a:tc>
                  <a:txBody>
                    <a:bodyPr/>
                    <a:lstStyle/>
                    <a:p>
                      <a:r>
                        <a:rPr lang="en-US" dirty="0" smtClean="0"/>
                        <a:t>26</a:t>
                      </a:r>
                      <a:endParaRPr lang="en-US" dirty="0"/>
                    </a:p>
                  </a:txBody>
                  <a:tcPr/>
                </a:tc>
                <a:tc>
                  <a:txBody>
                    <a:bodyPr/>
                    <a:lstStyle/>
                    <a:p>
                      <a:r>
                        <a:rPr lang="en-US" dirty="0" smtClean="0"/>
                        <a:t>4</a:t>
                      </a:r>
                      <a:endParaRPr lang="en-US" dirty="0"/>
                    </a:p>
                  </a:txBody>
                  <a:tcPr/>
                </a:tc>
                <a:tc>
                  <a:txBody>
                    <a:bodyPr/>
                    <a:lstStyle/>
                    <a:p>
                      <a:r>
                        <a:rPr lang="en-US" dirty="0" smtClean="0"/>
                        <a:t>0</a:t>
                      </a:r>
                      <a:endParaRPr lang="en-US" dirty="0"/>
                    </a:p>
                  </a:txBody>
                  <a:tcPr/>
                </a:tc>
                <a:tc>
                  <a:txBody>
                    <a:bodyPr/>
                    <a:lstStyle/>
                    <a:p>
                      <a:r>
                        <a:rPr lang="en-US" dirty="0" smtClean="0"/>
                        <a:t>4</a:t>
                      </a:r>
                      <a:endParaRPr lang="en-US" dirty="0"/>
                    </a:p>
                  </a:txBody>
                  <a:tcPr/>
                </a:tc>
                <a:extLst>
                  <a:ext uri="{0D108BD9-81ED-4DB2-BD59-A6C34878D82A}">
                    <a16:rowId xmlns="" xmlns:a16="http://schemas.microsoft.com/office/drawing/2014/main" val="2418880021"/>
                  </a:ext>
                </a:extLst>
              </a:tr>
            </a:tbl>
          </a:graphicData>
        </a:graphic>
      </p:graphicFrame>
      <p:sp>
        <p:nvSpPr>
          <p:cNvPr id="3" name="Rectangle 2"/>
          <p:cNvSpPr/>
          <p:nvPr/>
        </p:nvSpPr>
        <p:spPr>
          <a:xfrm>
            <a:off x="2746976" y="589895"/>
            <a:ext cx="6227795" cy="923330"/>
          </a:xfrm>
          <a:prstGeom prst="rect">
            <a:avLst/>
          </a:prstGeom>
          <a:noFill/>
        </p:spPr>
        <p:txBody>
          <a:bodyPr wrap="none" lIns="91440" tIns="45720" rIns="91440" bIns="45720">
            <a:spAutoFit/>
          </a:bodyPr>
          <a:lstStyle/>
          <a:p>
            <a:pPr algn="ctr"/>
            <a:r>
              <a:rPr lang="en-US" sz="5400" b="1" u="sng"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ADMISSION DATA</a:t>
            </a:r>
            <a:endParaRPr lang="en-US" sz="5400" b="1" u="sng"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 xmlns:p14="http://schemas.microsoft.com/office/powerpoint/2010/main" val="1438947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2426461" y="561759"/>
            <a:ext cx="7536037" cy="1569660"/>
          </a:xfrm>
          <a:prstGeom prst="rect">
            <a:avLst/>
          </a:prstGeom>
          <a:noFill/>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4800" b="1" u="sng"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gerian" panose="04020705040A02060702" pitchFamily="82" charset="0"/>
              </a:rPr>
              <a:t>DEPARTMENT OF ENGLISH</a:t>
            </a:r>
          </a:p>
          <a:p>
            <a:pPr algn="ctr"/>
            <a:r>
              <a:rPr lang="en-US" sz="4800" b="1" u="sng"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gerian" panose="04020705040A02060702" pitchFamily="82" charset="0"/>
              </a:rPr>
              <a:t>PROFILE</a:t>
            </a:r>
            <a:endParaRPr lang="en-US" sz="48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gerian" panose="04020705040A02060702" pitchFamily="82" charset="0"/>
            </a:endParaRPr>
          </a:p>
        </p:txBody>
      </p:sp>
      <p:sp>
        <p:nvSpPr>
          <p:cNvPr id="3" name="TextBox 2"/>
          <p:cNvSpPr txBox="1"/>
          <p:nvPr/>
        </p:nvSpPr>
        <p:spPr>
          <a:xfrm>
            <a:off x="1376294" y="2982351"/>
            <a:ext cx="9636369" cy="3200876"/>
          </a:xfrm>
          <a:prstGeom prst="rect">
            <a:avLst/>
          </a:prstGeom>
          <a:noFill/>
        </p:spPr>
        <p:txBody>
          <a:bodyPr wrap="square" rtlCol="0">
            <a:spAutoFit/>
          </a:bodyPr>
          <a:lstStyle/>
          <a:p>
            <a:r>
              <a:rPr lang="en-US" sz="3400" b="1" dirty="0" smtClean="0">
                <a:latin typeface="Adobe Garamond Pro Bold" panose="02020702060506020403" pitchFamily="18" charset="0"/>
              </a:rPr>
              <a:t>YEAR OF ESTABLISHMENT:-</a:t>
            </a:r>
          </a:p>
          <a:p>
            <a:pPr algn="just"/>
            <a:r>
              <a:rPr lang="en-US" sz="2500" dirty="0" smtClean="0"/>
              <a:t>The </a:t>
            </a:r>
            <a:r>
              <a:rPr lang="en-US" sz="2500" dirty="0"/>
              <a:t>department of English was established in </a:t>
            </a:r>
            <a:r>
              <a:rPr lang="en-US" sz="2500" b="1" u="sng" dirty="0"/>
              <a:t>1979</a:t>
            </a:r>
            <a:r>
              <a:rPr lang="en-US" sz="2500" dirty="0"/>
              <a:t>. Since the beginning, we have been making effort to improve the overall standard of our students. We nurture the creative skills alongside the curricular studies, and encourage active participation in various literary and cultural activities. We instill value and motivate our students to make efforts in doing </a:t>
            </a:r>
            <a:r>
              <a:rPr lang="en-US" sz="2500" dirty="0" smtClean="0"/>
              <a:t>their </a:t>
            </a:r>
            <a:r>
              <a:rPr lang="en-US" sz="2500" dirty="0"/>
              <a:t>best, making  improvement each year to achieve greater heights.</a:t>
            </a:r>
          </a:p>
          <a:p>
            <a:endParaRPr lang="en-US" dirty="0"/>
          </a:p>
        </p:txBody>
      </p:sp>
      <p:pic>
        <p:nvPicPr>
          <p:cNvPr id="8" name="Picture 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pic>
        <p:nvPicPr>
          <p:cNvPr id="10" name="Picture 9"/>
          <p:cNvPicPr>
            <a:picLocks noChangeAspect="1"/>
          </p:cNvPicPr>
          <p:nvPr/>
        </p:nvPicPr>
        <p:blipFill>
          <a:blip r:embed="rId3" cstate="print"/>
          <a:stretch>
            <a:fillRect/>
          </a:stretch>
        </p:blipFill>
        <p:spPr>
          <a:xfrm>
            <a:off x="574437" y="643038"/>
            <a:ext cx="481626" cy="353599"/>
          </a:xfrm>
          <a:prstGeom prst="rect">
            <a:avLst/>
          </a:prstGeom>
        </p:spPr>
      </p:pic>
      <p:pic>
        <p:nvPicPr>
          <p:cNvPr id="11" name="Picture 10"/>
          <p:cNvPicPr>
            <a:picLocks noChangeAspect="1"/>
          </p:cNvPicPr>
          <p:nvPr/>
        </p:nvPicPr>
        <p:blipFill>
          <a:blip r:embed="rId3" cstate="print"/>
          <a:stretch>
            <a:fillRect/>
          </a:stretch>
        </p:blipFill>
        <p:spPr>
          <a:xfrm>
            <a:off x="11036789" y="5873057"/>
            <a:ext cx="481626" cy="353599"/>
          </a:xfrm>
          <a:prstGeom prst="rect">
            <a:avLst/>
          </a:prstGeom>
        </p:spPr>
      </p:pic>
      <p:pic>
        <p:nvPicPr>
          <p:cNvPr id="12" name="Picture 11"/>
          <p:cNvPicPr>
            <a:picLocks noChangeAspect="1"/>
          </p:cNvPicPr>
          <p:nvPr/>
        </p:nvPicPr>
        <p:blipFill>
          <a:blip r:embed="rId3" cstate="print"/>
          <a:stretch>
            <a:fillRect/>
          </a:stretch>
        </p:blipFill>
        <p:spPr>
          <a:xfrm>
            <a:off x="11036789" y="643038"/>
            <a:ext cx="481626" cy="353599"/>
          </a:xfrm>
          <a:prstGeom prst="rect">
            <a:avLst/>
          </a:prstGeom>
        </p:spPr>
      </p:pic>
    </p:spTree>
    <p:extLst>
      <p:ext uri="{BB962C8B-B14F-4D97-AF65-F5344CB8AC3E}">
        <p14:creationId xmlns="" xmlns:p14="http://schemas.microsoft.com/office/powerpoint/2010/main" val="4260398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extLst>
              <p:ext uri="{D42A27DB-BD31-4B8C-83A1-F6EECF244321}">
                <p14:modId xmlns="" xmlns:p14="http://schemas.microsoft.com/office/powerpoint/2010/main" val="942015247"/>
              </p:ext>
            </p:extLst>
          </p:nvPr>
        </p:nvGraphicFramePr>
        <p:xfrm>
          <a:off x="844062" y="733733"/>
          <a:ext cx="10494498"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3240572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extLst>
              <p:ext uri="{D42A27DB-BD31-4B8C-83A1-F6EECF244321}">
                <p14:modId xmlns="" xmlns:p14="http://schemas.microsoft.com/office/powerpoint/2010/main" val="366463464"/>
              </p:ext>
            </p:extLst>
          </p:nvPr>
        </p:nvGraphicFramePr>
        <p:xfrm>
          <a:off x="844062" y="733733"/>
          <a:ext cx="10494498"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840147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extLst>
              <p:ext uri="{D42A27DB-BD31-4B8C-83A1-F6EECF244321}">
                <p14:modId xmlns="" xmlns:p14="http://schemas.microsoft.com/office/powerpoint/2010/main" val="2724064392"/>
              </p:ext>
            </p:extLst>
          </p:nvPr>
        </p:nvGraphicFramePr>
        <p:xfrm>
          <a:off x="1209367" y="722671"/>
          <a:ext cx="10028903" cy="54156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123614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2008268" y="599607"/>
            <a:ext cx="8749511" cy="707886"/>
          </a:xfrm>
          <a:prstGeom prst="rect">
            <a:avLst/>
          </a:prstGeom>
        </p:spPr>
        <p:txBody>
          <a:bodyPr wrap="none">
            <a:spAutoFit/>
          </a:bodyPr>
          <a:lstStyle/>
          <a:p>
            <a:r>
              <a:rPr lang="en-US" sz="4000" b="1" u="sng" dirty="0">
                <a:solidFill>
                  <a:srgbClr val="0000CD"/>
                </a:solidFill>
                <a:latin typeface="Old English Text MT" panose="03040902040508030806" pitchFamily="66" charset="0"/>
              </a:rPr>
              <a:t>Details of student enrichment </a:t>
            </a:r>
            <a:r>
              <a:rPr lang="en-US" sz="4000" b="1" u="sng" dirty="0" smtClean="0">
                <a:solidFill>
                  <a:srgbClr val="0000CD"/>
                </a:solidFill>
                <a:latin typeface="Old English Text MT" panose="03040902040508030806" pitchFamily="66" charset="0"/>
              </a:rPr>
              <a:t>programme:</a:t>
            </a:r>
            <a:endParaRPr lang="en-US" sz="4000" u="sng" dirty="0">
              <a:latin typeface="Old English Text MT" panose="03040902040508030806" pitchFamily="66" charset="0"/>
            </a:endParaRP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886043" y="1477282"/>
            <a:ext cx="3385552" cy="4326351"/>
          </a:xfrm>
          <a:prstGeom prst="rect">
            <a:avLst/>
          </a:prstGeom>
        </p:spPr>
      </p:pic>
      <p:pic>
        <p:nvPicPr>
          <p:cNvPr id="5" name="Picture 4"/>
          <p:cNvPicPr>
            <a:picLocks noChangeAspect="1"/>
          </p:cNvPicPr>
          <p:nvPr/>
        </p:nvPicPr>
        <p:blipFill rotWithShape="1">
          <a:blip r:embed="rId4" cstate="print">
            <a:extLst>
              <a:ext uri="{28A0092B-C50C-407E-A947-70E740481C1C}">
                <a14:useLocalDpi xmlns="" xmlns:a14="http://schemas.microsoft.com/office/drawing/2010/main" val="0"/>
              </a:ext>
            </a:extLst>
          </a:blip>
          <a:srcRect t="34460" b="14668"/>
          <a:stretch/>
        </p:blipFill>
        <p:spPr>
          <a:xfrm>
            <a:off x="654440" y="1477283"/>
            <a:ext cx="3565867" cy="4326351"/>
          </a:xfrm>
          <a:prstGeom prst="rect">
            <a:avLst/>
          </a:prstGeom>
        </p:spPr>
      </p:pic>
      <p:pic>
        <p:nvPicPr>
          <p:cNvPr id="6" name="Picture 5"/>
          <p:cNvPicPr>
            <a:picLocks noChangeAspect="1"/>
          </p:cNvPicPr>
          <p:nvPr/>
        </p:nvPicPr>
        <p:blipFill>
          <a:blip r:embed="rId5" cstate="print">
            <a:duotone>
              <a:prstClr val="black"/>
              <a:schemeClr val="accent5">
                <a:tint val="45000"/>
                <a:satMod val="400000"/>
              </a:schemeClr>
            </a:duotone>
            <a:extLst>
              <a:ext uri="{28A0092B-C50C-407E-A947-70E740481C1C}">
                <a14:useLocalDpi xmlns="" xmlns:a14="http://schemas.microsoft.com/office/drawing/2010/main" val="0"/>
              </a:ext>
            </a:extLst>
          </a:blip>
          <a:stretch>
            <a:fillRect/>
          </a:stretch>
        </p:blipFill>
        <p:spPr>
          <a:xfrm>
            <a:off x="4492301" y="1477282"/>
            <a:ext cx="3121748" cy="4326351"/>
          </a:xfrm>
          <a:prstGeom prst="rect">
            <a:avLst/>
          </a:prstGeom>
          <a:ln>
            <a:noFill/>
          </a:ln>
          <a:effectLst>
            <a:softEdge rad="112500"/>
          </a:effectLst>
        </p:spPr>
      </p:pic>
      <p:pic>
        <p:nvPicPr>
          <p:cNvPr id="8" name="Picture 7"/>
          <p:cNvPicPr>
            <a:picLocks noChangeAspect="1"/>
          </p:cNvPicPr>
          <p:nvPr/>
        </p:nvPicPr>
        <p:blipFill>
          <a:blip r:embed="rId6" cstate="print"/>
          <a:stretch>
            <a:fillRect/>
          </a:stretch>
        </p:blipFill>
        <p:spPr>
          <a:xfrm>
            <a:off x="574437" y="643038"/>
            <a:ext cx="481626" cy="353599"/>
          </a:xfrm>
          <a:prstGeom prst="rect">
            <a:avLst/>
          </a:prstGeom>
        </p:spPr>
      </p:pic>
      <p:pic>
        <p:nvPicPr>
          <p:cNvPr id="9" name="Picture 8"/>
          <p:cNvPicPr>
            <a:picLocks noChangeAspect="1"/>
          </p:cNvPicPr>
          <p:nvPr/>
        </p:nvPicPr>
        <p:blipFill>
          <a:blip r:embed="rId6" cstate="print"/>
          <a:stretch>
            <a:fillRect/>
          </a:stretch>
        </p:blipFill>
        <p:spPr>
          <a:xfrm>
            <a:off x="11036789" y="643038"/>
            <a:ext cx="481626" cy="353599"/>
          </a:xfrm>
          <a:prstGeom prst="rect">
            <a:avLst/>
          </a:prstGeom>
        </p:spPr>
      </p:pic>
      <p:pic>
        <p:nvPicPr>
          <p:cNvPr id="10" name="Picture 9"/>
          <p:cNvPicPr>
            <a:picLocks noChangeAspect="1"/>
          </p:cNvPicPr>
          <p:nvPr/>
        </p:nvPicPr>
        <p:blipFill>
          <a:blip r:embed="rId6" cstate="print"/>
          <a:stretch>
            <a:fillRect/>
          </a:stretch>
        </p:blipFill>
        <p:spPr>
          <a:xfrm>
            <a:off x="11036789" y="5873057"/>
            <a:ext cx="481626" cy="353599"/>
          </a:xfrm>
          <a:prstGeom prst="rect">
            <a:avLst/>
          </a:prstGeom>
        </p:spPr>
      </p:pic>
      <p:pic>
        <p:nvPicPr>
          <p:cNvPr id="11" name="Picture 10"/>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414746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3865204" y="557404"/>
            <a:ext cx="4188967" cy="707886"/>
          </a:xfrm>
          <a:prstGeom prst="rect">
            <a:avLst/>
          </a:prstGeom>
        </p:spPr>
        <p:txBody>
          <a:bodyPr wrap="none">
            <a:spAutoFit/>
          </a:bodyPr>
          <a:lstStyle/>
          <a:p>
            <a:r>
              <a:rPr lang="en-US" sz="4000" b="1" u="sng" dirty="0" smtClean="0">
                <a:solidFill>
                  <a:srgbClr val="0000CD"/>
                </a:solidFill>
                <a:latin typeface="Old English Text MT" panose="03040902040508030806" pitchFamily="66" charset="0"/>
              </a:rPr>
              <a:t>Departmental Blog</a:t>
            </a:r>
            <a:endParaRPr lang="en-US" sz="4000" u="sng" dirty="0">
              <a:latin typeface="Old English Text MT" panose="03040902040508030806" pitchFamily="66" charset="0"/>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94203" y="1386596"/>
            <a:ext cx="8518942" cy="4312714"/>
          </a:xfrm>
          <a:prstGeom prst="rect">
            <a:avLst/>
          </a:prstGeom>
          <a:ln>
            <a:noFill/>
          </a:ln>
          <a:effectLst>
            <a:softEdge rad="112500"/>
          </a:effectLst>
        </p:spPr>
      </p:pic>
      <p:sp>
        <p:nvSpPr>
          <p:cNvPr id="8" name="TextBox 7"/>
          <p:cNvSpPr txBox="1"/>
          <p:nvPr/>
        </p:nvSpPr>
        <p:spPr>
          <a:xfrm>
            <a:off x="3397348" y="5772919"/>
            <a:ext cx="5929532" cy="646331"/>
          </a:xfrm>
          <a:prstGeom prst="rect">
            <a:avLst/>
          </a:prstGeom>
          <a:noFill/>
        </p:spPr>
        <p:txBody>
          <a:bodyPr wrap="square" rtlCol="0">
            <a:spAutoFit/>
          </a:bodyPr>
          <a:lstStyle/>
          <a:p>
            <a:r>
              <a:rPr lang="en-US" b="1" dirty="0" smtClean="0"/>
              <a:t>Blog website:-</a:t>
            </a:r>
            <a:r>
              <a:rPr lang="en-US" b="1" dirty="0" smtClean="0">
                <a:solidFill>
                  <a:srgbClr val="FF0000"/>
                </a:solidFill>
              </a:rPr>
              <a:t>https://abmenglishdepartment.blogspot.com</a:t>
            </a:r>
            <a:endParaRPr lang="en-US" b="1" dirty="0">
              <a:solidFill>
                <a:srgbClr val="FF0000"/>
              </a:solidFill>
            </a:endParaRPr>
          </a:p>
        </p:txBody>
      </p:sp>
      <p:pic>
        <p:nvPicPr>
          <p:cNvPr id="9" name="Picture 8"/>
          <p:cNvPicPr>
            <a:picLocks noChangeAspect="1"/>
          </p:cNvPicPr>
          <p:nvPr/>
        </p:nvPicPr>
        <p:blipFill>
          <a:blip r:embed="rId4" cstate="print"/>
          <a:stretch>
            <a:fillRect/>
          </a:stretch>
        </p:blipFill>
        <p:spPr>
          <a:xfrm>
            <a:off x="574437" y="643038"/>
            <a:ext cx="481626" cy="353599"/>
          </a:xfrm>
          <a:prstGeom prst="rect">
            <a:avLst/>
          </a:prstGeom>
        </p:spPr>
      </p:pic>
      <p:pic>
        <p:nvPicPr>
          <p:cNvPr id="10" name="Picture 9"/>
          <p:cNvPicPr>
            <a:picLocks noChangeAspect="1"/>
          </p:cNvPicPr>
          <p:nvPr/>
        </p:nvPicPr>
        <p:blipFill>
          <a:blip r:embed="rId4" cstate="print"/>
          <a:stretch>
            <a:fillRect/>
          </a:stretch>
        </p:blipFill>
        <p:spPr>
          <a:xfrm>
            <a:off x="11036789" y="643038"/>
            <a:ext cx="481626" cy="353599"/>
          </a:xfrm>
          <a:prstGeom prst="rect">
            <a:avLst/>
          </a:prstGeom>
        </p:spPr>
      </p:pic>
      <p:pic>
        <p:nvPicPr>
          <p:cNvPr id="11" name="Picture 10"/>
          <p:cNvPicPr>
            <a:picLocks noChangeAspect="1"/>
          </p:cNvPicPr>
          <p:nvPr/>
        </p:nvPicPr>
        <p:blipFill>
          <a:blip r:embed="rId4" cstate="print"/>
          <a:stretch>
            <a:fillRect/>
          </a:stretch>
        </p:blipFill>
        <p:spPr>
          <a:xfrm>
            <a:off x="11036789" y="5873057"/>
            <a:ext cx="481626" cy="353599"/>
          </a:xfrm>
          <a:prstGeom prst="rect">
            <a:avLst/>
          </a:prstGeom>
        </p:spPr>
      </p:pic>
      <p:pic>
        <p:nvPicPr>
          <p:cNvPr id="12" name="Picture 11"/>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9508606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925664" y="627973"/>
            <a:ext cx="10003059"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i="1" u="sng" cap="none" spc="0" dirty="0" smtClean="0">
                <a:ln/>
                <a:solidFill>
                  <a:schemeClr val="accent3"/>
                </a:solidFill>
                <a:effectLst/>
                <a:latin typeface="Algerian" panose="04020705040A02060702" pitchFamily="82" charset="0"/>
              </a:rPr>
              <a:t>Events At English Department</a:t>
            </a:r>
            <a:endParaRPr lang="en-US" sz="4800" b="1" i="1" u="sng" cap="none" spc="0" dirty="0">
              <a:ln/>
              <a:solidFill>
                <a:schemeClr val="accent3"/>
              </a:solidFill>
              <a:effectLst/>
              <a:latin typeface="Algerian" panose="04020705040A02060702" pitchFamily="82" charset="0"/>
            </a:endParaRPr>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3385" y="1650844"/>
            <a:ext cx="3629464" cy="3336680"/>
          </a:xfrm>
          <a:prstGeom prst="rect">
            <a:avLst/>
          </a:prstGeom>
          <a:ln>
            <a:noFill/>
          </a:ln>
          <a:effectLst>
            <a:softEdge rad="112500"/>
          </a:effec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332849" y="1650844"/>
            <a:ext cx="3615397" cy="3336680"/>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962312" y="1650844"/>
            <a:ext cx="3362179" cy="3336680"/>
          </a:xfrm>
          <a:prstGeom prst="rect">
            <a:avLst/>
          </a:prstGeom>
          <a:ln>
            <a:noFill/>
          </a:ln>
          <a:effectLst>
            <a:softEdge rad="112500"/>
          </a:effectLst>
        </p:spPr>
      </p:pic>
      <p:pic>
        <p:nvPicPr>
          <p:cNvPr id="10" name="Picture 9"/>
          <p:cNvPicPr>
            <a:picLocks noChangeAspect="1"/>
          </p:cNvPicPr>
          <p:nvPr/>
        </p:nvPicPr>
        <p:blipFill>
          <a:blip r:embed="rId6" cstate="print"/>
          <a:stretch>
            <a:fillRect/>
          </a:stretch>
        </p:blipFill>
        <p:spPr>
          <a:xfrm>
            <a:off x="574437" y="643038"/>
            <a:ext cx="481626" cy="353599"/>
          </a:xfrm>
          <a:prstGeom prst="rect">
            <a:avLst/>
          </a:prstGeom>
        </p:spPr>
      </p:pic>
      <p:pic>
        <p:nvPicPr>
          <p:cNvPr id="11" name="Picture 10"/>
          <p:cNvPicPr>
            <a:picLocks noChangeAspect="1"/>
          </p:cNvPicPr>
          <p:nvPr/>
        </p:nvPicPr>
        <p:blipFill>
          <a:blip r:embed="rId6" cstate="print"/>
          <a:stretch>
            <a:fillRect/>
          </a:stretch>
        </p:blipFill>
        <p:spPr>
          <a:xfrm>
            <a:off x="11036789" y="643038"/>
            <a:ext cx="481626" cy="353599"/>
          </a:xfrm>
          <a:prstGeom prst="rect">
            <a:avLst/>
          </a:prstGeom>
        </p:spPr>
      </p:pic>
      <p:pic>
        <p:nvPicPr>
          <p:cNvPr id="12" name="Picture 11"/>
          <p:cNvPicPr>
            <a:picLocks noChangeAspect="1"/>
          </p:cNvPicPr>
          <p:nvPr/>
        </p:nvPicPr>
        <p:blipFill>
          <a:blip r:embed="rId6" cstate="print"/>
          <a:stretch>
            <a:fillRect/>
          </a:stretch>
        </p:blipFill>
        <p:spPr>
          <a:xfrm>
            <a:off x="11036789" y="5873057"/>
            <a:ext cx="481626" cy="353599"/>
          </a:xfrm>
          <a:prstGeom prst="rect">
            <a:avLst/>
          </a:prstGeom>
        </p:spPr>
      </p:pic>
      <p:pic>
        <p:nvPicPr>
          <p:cNvPr id="13" name="Picture 12"/>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20575499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86180" y="841848"/>
            <a:ext cx="3615482" cy="3209647"/>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931095" y="841846"/>
            <a:ext cx="3435600" cy="3209649"/>
          </a:xfrm>
          <a:prstGeom prst="rect">
            <a:avLst/>
          </a:prstGeom>
          <a:ln>
            <a:noFill/>
          </a:ln>
          <a:effectLst>
            <a:softEdge rad="112500"/>
          </a:effectLst>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554849" y="841847"/>
            <a:ext cx="3323059" cy="3209648"/>
          </a:xfrm>
          <a:prstGeom prst="rect">
            <a:avLst/>
          </a:prstGeom>
          <a:ln>
            <a:noFill/>
          </a:ln>
          <a:effectLst>
            <a:softEdge rad="112500"/>
          </a:effectLst>
        </p:spPr>
      </p:pic>
      <p:sp>
        <p:nvSpPr>
          <p:cNvPr id="5" name="Rectangle 4"/>
          <p:cNvSpPr/>
          <p:nvPr/>
        </p:nvSpPr>
        <p:spPr>
          <a:xfrm>
            <a:off x="2702499" y="4585120"/>
            <a:ext cx="7027758"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chemeClr val="accent3"/>
                </a:solidFill>
              </a:rPr>
              <a:t>LITERARY ACTIVITIES…</a:t>
            </a:r>
            <a:endParaRPr lang="en-US" sz="4400" b="1" cap="none" spc="0" dirty="0">
              <a:ln/>
              <a:solidFill>
                <a:schemeClr val="accent3"/>
              </a:solidFill>
              <a:effectLst/>
            </a:endParaRPr>
          </a:p>
        </p:txBody>
      </p:sp>
      <p:pic>
        <p:nvPicPr>
          <p:cNvPr id="7" name="Picture 6"/>
          <p:cNvPicPr>
            <a:picLocks noChangeAspect="1"/>
          </p:cNvPicPr>
          <p:nvPr/>
        </p:nvPicPr>
        <p:blipFill>
          <a:blip r:embed="rId6" cstate="print"/>
          <a:stretch>
            <a:fillRect/>
          </a:stretch>
        </p:blipFill>
        <p:spPr>
          <a:xfrm>
            <a:off x="574437" y="643038"/>
            <a:ext cx="481626" cy="353599"/>
          </a:xfrm>
          <a:prstGeom prst="rect">
            <a:avLst/>
          </a:prstGeom>
        </p:spPr>
      </p:pic>
      <p:pic>
        <p:nvPicPr>
          <p:cNvPr id="8" name="Picture 7"/>
          <p:cNvPicPr>
            <a:picLocks noChangeAspect="1"/>
          </p:cNvPicPr>
          <p:nvPr/>
        </p:nvPicPr>
        <p:blipFill>
          <a:blip r:embed="rId6" cstate="print"/>
          <a:stretch>
            <a:fillRect/>
          </a:stretch>
        </p:blipFill>
        <p:spPr>
          <a:xfrm>
            <a:off x="11036789" y="643038"/>
            <a:ext cx="481626" cy="353599"/>
          </a:xfrm>
          <a:prstGeom prst="rect">
            <a:avLst/>
          </a:prstGeom>
        </p:spPr>
      </p:pic>
      <p:pic>
        <p:nvPicPr>
          <p:cNvPr id="9" name="Picture 8"/>
          <p:cNvPicPr>
            <a:picLocks noChangeAspect="1"/>
          </p:cNvPicPr>
          <p:nvPr/>
        </p:nvPicPr>
        <p:blipFill>
          <a:blip r:embed="rId6" cstate="print"/>
          <a:stretch>
            <a:fillRect/>
          </a:stretch>
        </p:blipFill>
        <p:spPr>
          <a:xfrm>
            <a:off x="11036789" y="5873057"/>
            <a:ext cx="481626" cy="353599"/>
          </a:xfrm>
          <a:prstGeom prst="rect">
            <a:avLst/>
          </a:prstGeom>
        </p:spPr>
      </p:pic>
      <p:pic>
        <p:nvPicPr>
          <p:cNvPr id="10" name="Picture 9"/>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1725162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4809" y="1101208"/>
            <a:ext cx="3533296" cy="2936220"/>
          </a:xfrm>
          <a:prstGeom prst="rect">
            <a:avLst/>
          </a:prstGeom>
          <a:ln>
            <a:noFill/>
          </a:ln>
          <a:effectLst>
            <a:softEdge rad="112500"/>
          </a:effectLst>
        </p:spPr>
      </p:pic>
      <p:pic>
        <p:nvPicPr>
          <p:cNvPr id="10" name="Picture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78105" y="1101208"/>
            <a:ext cx="3587428" cy="2936219"/>
          </a:xfrm>
          <a:prstGeom prst="rect">
            <a:avLst/>
          </a:prstGeom>
          <a:ln>
            <a:noFill/>
          </a:ln>
          <a:effectLst>
            <a:softEdge rad="112500"/>
          </a:effectLst>
        </p:spPr>
      </p:pic>
      <p:pic>
        <p:nvPicPr>
          <p:cNvPr id="12" name="Picture 1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765533" y="1101207"/>
            <a:ext cx="3760597" cy="2936219"/>
          </a:xfrm>
          <a:prstGeom prst="rect">
            <a:avLst/>
          </a:prstGeom>
          <a:ln>
            <a:noFill/>
          </a:ln>
          <a:effectLst>
            <a:softEdge rad="112500"/>
          </a:effectLst>
        </p:spPr>
      </p:pic>
      <p:sp>
        <p:nvSpPr>
          <p:cNvPr id="13" name="Rectangle 12"/>
          <p:cNvSpPr/>
          <p:nvPr/>
        </p:nvSpPr>
        <p:spPr>
          <a:xfrm>
            <a:off x="2702499" y="4556985"/>
            <a:ext cx="7027758"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chemeClr val="accent3"/>
                </a:solidFill>
              </a:rPr>
              <a:t>LITERARY ACTIVITIES…</a:t>
            </a:r>
            <a:endParaRPr lang="en-US" sz="4400" b="1" cap="none" spc="0" dirty="0">
              <a:ln/>
              <a:solidFill>
                <a:schemeClr val="accent3"/>
              </a:solidFill>
              <a:effectLst/>
            </a:endParaRPr>
          </a:p>
        </p:txBody>
      </p:sp>
      <p:pic>
        <p:nvPicPr>
          <p:cNvPr id="8" name="Picture 7"/>
          <p:cNvPicPr>
            <a:picLocks noChangeAspect="1"/>
          </p:cNvPicPr>
          <p:nvPr/>
        </p:nvPicPr>
        <p:blipFill>
          <a:blip r:embed="rId6" cstate="print"/>
          <a:stretch>
            <a:fillRect/>
          </a:stretch>
        </p:blipFill>
        <p:spPr>
          <a:xfrm>
            <a:off x="574437" y="643038"/>
            <a:ext cx="481626" cy="353599"/>
          </a:xfrm>
          <a:prstGeom prst="rect">
            <a:avLst/>
          </a:prstGeom>
        </p:spPr>
      </p:pic>
      <p:pic>
        <p:nvPicPr>
          <p:cNvPr id="9" name="Picture 8"/>
          <p:cNvPicPr>
            <a:picLocks noChangeAspect="1"/>
          </p:cNvPicPr>
          <p:nvPr/>
        </p:nvPicPr>
        <p:blipFill>
          <a:blip r:embed="rId6" cstate="print"/>
          <a:stretch>
            <a:fillRect/>
          </a:stretch>
        </p:blipFill>
        <p:spPr>
          <a:xfrm>
            <a:off x="11036789" y="643038"/>
            <a:ext cx="481626" cy="353599"/>
          </a:xfrm>
          <a:prstGeom prst="rect">
            <a:avLst/>
          </a:prstGeom>
        </p:spPr>
      </p:pic>
      <p:pic>
        <p:nvPicPr>
          <p:cNvPr id="11" name="Picture 10"/>
          <p:cNvPicPr>
            <a:picLocks noChangeAspect="1"/>
          </p:cNvPicPr>
          <p:nvPr/>
        </p:nvPicPr>
        <p:blipFill>
          <a:blip r:embed="rId6" cstate="print"/>
          <a:stretch>
            <a:fillRect/>
          </a:stretch>
        </p:blipFill>
        <p:spPr>
          <a:xfrm>
            <a:off x="11036789" y="5873057"/>
            <a:ext cx="481626" cy="353599"/>
          </a:xfrm>
          <a:prstGeom prst="rect">
            <a:avLst/>
          </a:prstGeom>
        </p:spPr>
      </p:pic>
      <p:pic>
        <p:nvPicPr>
          <p:cNvPr id="14" name="Picture 13"/>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1343059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13" name="Rectangle 12"/>
          <p:cNvSpPr/>
          <p:nvPr/>
        </p:nvSpPr>
        <p:spPr>
          <a:xfrm>
            <a:off x="2702499" y="4556985"/>
            <a:ext cx="7027758"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chemeClr val="accent3"/>
                </a:solidFill>
              </a:rPr>
              <a:t>LITERARY ACTIVITIES…</a:t>
            </a:r>
            <a:endParaRPr lang="en-US" sz="4400" b="1" cap="none" spc="0" dirty="0">
              <a:ln/>
              <a:solidFill>
                <a:schemeClr val="accent3"/>
              </a:solidFill>
              <a:effectLst/>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01969" y="1047096"/>
            <a:ext cx="3329353" cy="2497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31601" y="1027754"/>
            <a:ext cx="3355144" cy="2516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187024" y="1038234"/>
            <a:ext cx="3244948" cy="2525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cstate="print"/>
          <a:stretch>
            <a:fillRect/>
          </a:stretch>
        </p:blipFill>
        <p:spPr>
          <a:xfrm>
            <a:off x="574437" y="643038"/>
            <a:ext cx="481626" cy="353599"/>
          </a:xfrm>
          <a:prstGeom prst="rect">
            <a:avLst/>
          </a:prstGeom>
        </p:spPr>
      </p:pic>
      <p:pic>
        <p:nvPicPr>
          <p:cNvPr id="8" name="Picture 7"/>
          <p:cNvPicPr>
            <a:picLocks noChangeAspect="1"/>
          </p:cNvPicPr>
          <p:nvPr/>
        </p:nvPicPr>
        <p:blipFill>
          <a:blip r:embed="rId6" cstate="print"/>
          <a:stretch>
            <a:fillRect/>
          </a:stretch>
        </p:blipFill>
        <p:spPr>
          <a:xfrm>
            <a:off x="11036789" y="643038"/>
            <a:ext cx="481626" cy="353599"/>
          </a:xfrm>
          <a:prstGeom prst="rect">
            <a:avLst/>
          </a:prstGeom>
        </p:spPr>
      </p:pic>
      <p:pic>
        <p:nvPicPr>
          <p:cNvPr id="9" name="Picture 8"/>
          <p:cNvPicPr>
            <a:picLocks noChangeAspect="1"/>
          </p:cNvPicPr>
          <p:nvPr/>
        </p:nvPicPr>
        <p:blipFill>
          <a:blip r:embed="rId6" cstate="print"/>
          <a:stretch>
            <a:fillRect/>
          </a:stretch>
        </p:blipFill>
        <p:spPr>
          <a:xfrm>
            <a:off x="11036789" y="5873057"/>
            <a:ext cx="481626" cy="353599"/>
          </a:xfrm>
          <a:prstGeom prst="rect">
            <a:avLst/>
          </a:prstGeom>
        </p:spPr>
      </p:pic>
      <p:pic>
        <p:nvPicPr>
          <p:cNvPr id="10" name="Picture 9"/>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3406262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13" name="Rectangle 12"/>
          <p:cNvSpPr/>
          <p:nvPr/>
        </p:nvSpPr>
        <p:spPr>
          <a:xfrm>
            <a:off x="2702499" y="4556985"/>
            <a:ext cx="7027758"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chemeClr val="accent3"/>
                </a:solidFill>
              </a:rPr>
              <a:t>LITERARY ACTIVITIES…</a:t>
            </a:r>
            <a:endParaRPr lang="en-US" sz="4400" b="1" cap="none" spc="0" dirty="0">
              <a:ln/>
              <a:solidFill>
                <a:schemeClr val="accent3"/>
              </a:solidFill>
              <a:effectLst/>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9171" y="1038233"/>
            <a:ext cx="3426391" cy="2525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66851" y="938459"/>
            <a:ext cx="3739192" cy="2624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07332" y="1038233"/>
            <a:ext cx="3584446" cy="2535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cstate="print"/>
          <a:stretch>
            <a:fillRect/>
          </a:stretch>
        </p:blipFill>
        <p:spPr>
          <a:xfrm>
            <a:off x="574437" y="643038"/>
            <a:ext cx="481626" cy="353599"/>
          </a:xfrm>
          <a:prstGeom prst="rect">
            <a:avLst/>
          </a:prstGeom>
        </p:spPr>
      </p:pic>
      <p:pic>
        <p:nvPicPr>
          <p:cNvPr id="8" name="Picture 7"/>
          <p:cNvPicPr>
            <a:picLocks noChangeAspect="1"/>
          </p:cNvPicPr>
          <p:nvPr/>
        </p:nvPicPr>
        <p:blipFill>
          <a:blip r:embed="rId6" cstate="print"/>
          <a:stretch>
            <a:fillRect/>
          </a:stretch>
        </p:blipFill>
        <p:spPr>
          <a:xfrm>
            <a:off x="11036789" y="643038"/>
            <a:ext cx="481626" cy="353599"/>
          </a:xfrm>
          <a:prstGeom prst="rect">
            <a:avLst/>
          </a:prstGeom>
        </p:spPr>
      </p:pic>
      <p:pic>
        <p:nvPicPr>
          <p:cNvPr id="9" name="Picture 8"/>
          <p:cNvPicPr>
            <a:picLocks noChangeAspect="1"/>
          </p:cNvPicPr>
          <p:nvPr/>
        </p:nvPicPr>
        <p:blipFill>
          <a:blip r:embed="rId6" cstate="print"/>
          <a:stretch>
            <a:fillRect/>
          </a:stretch>
        </p:blipFill>
        <p:spPr>
          <a:xfrm>
            <a:off x="11036789" y="5873057"/>
            <a:ext cx="481626" cy="353599"/>
          </a:xfrm>
          <a:prstGeom prst="rect">
            <a:avLst/>
          </a:prstGeom>
        </p:spPr>
      </p:pic>
      <p:pic>
        <p:nvPicPr>
          <p:cNvPr id="10" name="Picture 9"/>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374698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3693880" y="589895"/>
            <a:ext cx="4354077" cy="1015663"/>
          </a:xfrm>
          <a:prstGeom prst="rect">
            <a:avLst/>
          </a:prstGeom>
          <a:noFill/>
        </p:spPr>
        <p:txBody>
          <a:bodyPr wrap="none" lIns="91440" tIns="45720" rIns="91440" bIns="45720">
            <a:spAutoFit/>
          </a:bodyPr>
          <a:lstStyle/>
          <a:p>
            <a:pPr algn="ctr"/>
            <a:r>
              <a:rPr lang="en-US" sz="6000" b="1" u="sng" cap="none" spc="0" dirty="0" smtClean="0">
                <a:ln w="6600">
                  <a:solidFill>
                    <a:schemeClr val="accent2"/>
                  </a:solidFill>
                  <a:prstDash val="solid"/>
                </a:ln>
                <a:solidFill>
                  <a:srgbClr val="FFFFFF"/>
                </a:solidFill>
                <a:effectLst>
                  <a:outerShdw dist="38100" dir="2700000" algn="tl" rotWithShape="0">
                    <a:schemeClr val="accent2"/>
                  </a:outerShdw>
                </a:effectLst>
                <a:latin typeface="Algerian" panose="04020705040A02060702" pitchFamily="82" charset="0"/>
              </a:rPr>
              <a:t>OUR BELIEF</a:t>
            </a:r>
            <a:endParaRPr lang="en-US" sz="6000" b="1" u="sng" cap="none" spc="0" dirty="0">
              <a:ln w="6600">
                <a:solidFill>
                  <a:schemeClr val="accent2"/>
                </a:solidFill>
                <a:prstDash val="solid"/>
              </a:ln>
              <a:solidFill>
                <a:srgbClr val="FFFFFF"/>
              </a:solidFill>
              <a:effectLst>
                <a:outerShdw dist="38100" dir="2700000" algn="tl" rotWithShape="0">
                  <a:schemeClr val="accent2"/>
                </a:outerShdw>
              </a:effectLst>
              <a:latin typeface="Algerian" panose="04020705040A02060702" pitchFamily="82" charset="0"/>
            </a:endParaRPr>
          </a:p>
        </p:txBody>
      </p:sp>
      <p:sp>
        <p:nvSpPr>
          <p:cNvPr id="3" name="TextBox 2"/>
          <p:cNvSpPr txBox="1"/>
          <p:nvPr/>
        </p:nvSpPr>
        <p:spPr>
          <a:xfrm>
            <a:off x="963638" y="2715067"/>
            <a:ext cx="9814559" cy="1569660"/>
          </a:xfrm>
          <a:prstGeom prst="rect">
            <a:avLst/>
          </a:prstGeom>
          <a:noFill/>
        </p:spPr>
        <p:txBody>
          <a:bodyPr wrap="square" rtlCol="0">
            <a:spAutoFit/>
          </a:bodyPr>
          <a:lstStyle/>
          <a:p>
            <a:pPr algn="ctr"/>
            <a:r>
              <a:rPr lang="en-US" sz="3200" dirty="0" smtClean="0">
                <a:latin typeface="Bookman Old Style" panose="02050604050505020204" pitchFamily="18" charset="0"/>
              </a:rPr>
              <a:t>KNOWLEDGE AND FAITH SHOULD GROW MORE AND MORE MAKING THE HUMAN LIFE ENRICHED</a:t>
            </a:r>
            <a:endParaRPr lang="en-US" sz="3200" dirty="0">
              <a:latin typeface="Bookman Old Style" panose="02050604050505020204" pitchFamily="18" charset="0"/>
            </a:endParaRPr>
          </a:p>
        </p:txBody>
      </p:sp>
      <p:pic>
        <p:nvPicPr>
          <p:cNvPr id="5" name="Picture 4"/>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pic>
        <p:nvPicPr>
          <p:cNvPr id="7" name="Picture 6"/>
          <p:cNvPicPr>
            <a:picLocks noChangeAspect="1"/>
          </p:cNvPicPr>
          <p:nvPr/>
        </p:nvPicPr>
        <p:blipFill>
          <a:blip r:embed="rId3" cstate="print"/>
          <a:stretch>
            <a:fillRect/>
          </a:stretch>
        </p:blipFill>
        <p:spPr>
          <a:xfrm>
            <a:off x="11036789" y="643038"/>
            <a:ext cx="481626" cy="353599"/>
          </a:xfrm>
          <a:prstGeom prst="rect">
            <a:avLst/>
          </a:prstGeom>
        </p:spPr>
      </p:pic>
      <p:pic>
        <p:nvPicPr>
          <p:cNvPr id="8" name="Picture 7"/>
          <p:cNvPicPr>
            <a:picLocks noChangeAspect="1"/>
          </p:cNvPicPr>
          <p:nvPr/>
        </p:nvPicPr>
        <p:blipFill>
          <a:blip r:embed="rId3" cstate="print"/>
          <a:stretch>
            <a:fillRect/>
          </a:stretch>
        </p:blipFill>
        <p:spPr>
          <a:xfrm>
            <a:off x="11036789" y="5873057"/>
            <a:ext cx="481626" cy="353599"/>
          </a:xfrm>
          <a:prstGeom prst="rect">
            <a:avLst/>
          </a:prstGeom>
        </p:spPr>
      </p:pic>
      <p:pic>
        <p:nvPicPr>
          <p:cNvPr id="9" name="Picture 8"/>
          <p:cNvPicPr>
            <a:picLocks noChangeAspect="1"/>
          </p:cNvPicPr>
          <p:nvPr/>
        </p:nvPicPr>
        <p:blipFill>
          <a:blip r:embed="rId3" cstate="print"/>
          <a:stretch>
            <a:fillRect/>
          </a:stretch>
        </p:blipFill>
        <p:spPr>
          <a:xfrm>
            <a:off x="574437" y="643038"/>
            <a:ext cx="481626" cy="353599"/>
          </a:xfrm>
          <a:prstGeom prst="rect">
            <a:avLst/>
          </a:prstGeom>
        </p:spPr>
      </p:pic>
    </p:spTree>
    <p:extLst>
      <p:ext uri="{BB962C8B-B14F-4D97-AF65-F5344CB8AC3E}">
        <p14:creationId xmlns="" xmlns:p14="http://schemas.microsoft.com/office/powerpoint/2010/main" val="1831694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13" name="Rectangle 12"/>
          <p:cNvSpPr/>
          <p:nvPr/>
        </p:nvSpPr>
        <p:spPr>
          <a:xfrm>
            <a:off x="2702499" y="4556985"/>
            <a:ext cx="7027758"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chemeClr val="accent3"/>
                </a:solidFill>
              </a:rPr>
              <a:t>LITERARY ACTIVITIES…</a:t>
            </a:r>
            <a:endParaRPr lang="en-US" sz="4400" b="1" cap="none" spc="0" dirty="0">
              <a:ln/>
              <a:solidFill>
                <a:schemeClr val="accent3"/>
              </a:solidFill>
              <a:effectLst/>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051496" y="1010965"/>
            <a:ext cx="3460653" cy="3025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877857" y="1010965"/>
            <a:ext cx="3460755" cy="3025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92981" y="1010965"/>
            <a:ext cx="3129769" cy="3025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cstate="print"/>
          <a:stretch>
            <a:fillRect/>
          </a:stretch>
        </p:blipFill>
        <p:spPr>
          <a:xfrm>
            <a:off x="640373" y="546732"/>
            <a:ext cx="481626" cy="353599"/>
          </a:xfrm>
          <a:prstGeom prst="rect">
            <a:avLst/>
          </a:prstGeom>
        </p:spPr>
      </p:pic>
      <p:pic>
        <p:nvPicPr>
          <p:cNvPr id="10" name="Picture 9"/>
          <p:cNvPicPr>
            <a:picLocks noChangeAspect="1"/>
          </p:cNvPicPr>
          <p:nvPr/>
        </p:nvPicPr>
        <p:blipFill>
          <a:blip r:embed="rId6" cstate="print"/>
          <a:stretch>
            <a:fillRect/>
          </a:stretch>
        </p:blipFill>
        <p:spPr>
          <a:xfrm>
            <a:off x="11036789" y="643038"/>
            <a:ext cx="481626" cy="353599"/>
          </a:xfrm>
          <a:prstGeom prst="rect">
            <a:avLst/>
          </a:prstGeom>
        </p:spPr>
      </p:pic>
      <p:pic>
        <p:nvPicPr>
          <p:cNvPr id="11" name="Picture 10"/>
          <p:cNvPicPr>
            <a:picLocks noChangeAspect="1"/>
          </p:cNvPicPr>
          <p:nvPr/>
        </p:nvPicPr>
        <p:blipFill>
          <a:blip r:embed="rId6" cstate="print"/>
          <a:stretch>
            <a:fillRect/>
          </a:stretch>
        </p:blipFill>
        <p:spPr>
          <a:xfrm>
            <a:off x="11036789" y="5873057"/>
            <a:ext cx="481626" cy="353599"/>
          </a:xfrm>
          <a:prstGeom prst="rect">
            <a:avLst/>
          </a:prstGeom>
        </p:spPr>
      </p:pic>
      <p:pic>
        <p:nvPicPr>
          <p:cNvPr id="12" name="Picture 11"/>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18494548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13" name="Rectangle 12"/>
          <p:cNvSpPr/>
          <p:nvPr/>
        </p:nvSpPr>
        <p:spPr>
          <a:xfrm>
            <a:off x="2702499" y="4556985"/>
            <a:ext cx="7027758"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chemeClr val="accent3"/>
                </a:solidFill>
              </a:rPr>
              <a:t>LITERARY ACTIVITIES…</a:t>
            </a:r>
            <a:endParaRPr lang="en-US" sz="4400" b="1" cap="none" spc="0" dirty="0">
              <a:ln/>
              <a:solidFill>
                <a:schemeClr val="accent3"/>
              </a:solidFill>
              <a:effectLst/>
            </a:endParaRPr>
          </a:p>
        </p:txBody>
      </p:sp>
      <p:pic>
        <p:nvPicPr>
          <p:cNvPr id="9" name="Picture 8"/>
          <p:cNvPicPr>
            <a:picLocks noChangeAspect="1"/>
          </p:cNvPicPr>
          <p:nvPr/>
        </p:nvPicPr>
        <p:blipFill>
          <a:blip r:embed="rId3" cstate="print"/>
          <a:stretch>
            <a:fillRect/>
          </a:stretch>
        </p:blipFill>
        <p:spPr>
          <a:xfrm>
            <a:off x="640373" y="546732"/>
            <a:ext cx="481626" cy="353599"/>
          </a:xfrm>
          <a:prstGeom prst="rect">
            <a:avLst/>
          </a:prstGeom>
        </p:spPr>
      </p:pic>
      <p:pic>
        <p:nvPicPr>
          <p:cNvPr id="10" name="Picture 9"/>
          <p:cNvPicPr>
            <a:picLocks noChangeAspect="1"/>
          </p:cNvPicPr>
          <p:nvPr/>
        </p:nvPicPr>
        <p:blipFill>
          <a:blip r:embed="rId3" cstate="print"/>
          <a:stretch>
            <a:fillRect/>
          </a:stretch>
        </p:blipFill>
        <p:spPr>
          <a:xfrm>
            <a:off x="11036789" y="643038"/>
            <a:ext cx="481626" cy="353599"/>
          </a:xfrm>
          <a:prstGeom prst="rect">
            <a:avLst/>
          </a:prstGeom>
        </p:spPr>
      </p:pic>
      <p:pic>
        <p:nvPicPr>
          <p:cNvPr id="11" name="Picture 10"/>
          <p:cNvPicPr>
            <a:picLocks noChangeAspect="1"/>
          </p:cNvPicPr>
          <p:nvPr/>
        </p:nvPicPr>
        <p:blipFill>
          <a:blip r:embed="rId3" cstate="print"/>
          <a:stretch>
            <a:fillRect/>
          </a:stretch>
        </p:blipFill>
        <p:spPr>
          <a:xfrm>
            <a:off x="11036789" y="5873057"/>
            <a:ext cx="481626" cy="353599"/>
          </a:xfrm>
          <a:prstGeom prst="rect">
            <a:avLst/>
          </a:prstGeom>
        </p:spPr>
      </p:pic>
      <p:pic>
        <p:nvPicPr>
          <p:cNvPr id="12" name="Picture 11"/>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pic>
        <p:nvPicPr>
          <p:cNvPr id="2" name="Picture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40373" y="1157599"/>
            <a:ext cx="2599216" cy="2677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469281" y="1157599"/>
            <a:ext cx="2299442" cy="2677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415727" y="1157599"/>
            <a:ext cx="2133600" cy="2677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765021" y="1132535"/>
            <a:ext cx="2509599" cy="2677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943009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13" name="Rectangle 12"/>
          <p:cNvSpPr/>
          <p:nvPr/>
        </p:nvSpPr>
        <p:spPr>
          <a:xfrm>
            <a:off x="2736100" y="4556985"/>
            <a:ext cx="6960560"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chemeClr val="accent3"/>
                </a:solidFill>
              </a:rPr>
              <a:t>STUDENT ACTIVITIES…</a:t>
            </a:r>
            <a:endParaRPr lang="en-US" sz="4400" b="1" cap="none" spc="0" dirty="0">
              <a:ln/>
              <a:solidFill>
                <a:schemeClr val="accent3"/>
              </a:solidFill>
              <a:effectLst/>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6548" y="1038233"/>
            <a:ext cx="3259015" cy="2525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220308" y="996637"/>
            <a:ext cx="3713871" cy="2525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173332" y="1094505"/>
            <a:ext cx="3197681" cy="2525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cstate="print"/>
          <a:stretch>
            <a:fillRect/>
          </a:stretch>
        </p:blipFill>
        <p:spPr>
          <a:xfrm>
            <a:off x="574437" y="643038"/>
            <a:ext cx="481626" cy="353599"/>
          </a:xfrm>
          <a:prstGeom prst="rect">
            <a:avLst/>
          </a:prstGeom>
        </p:spPr>
      </p:pic>
      <p:pic>
        <p:nvPicPr>
          <p:cNvPr id="10" name="Picture 9"/>
          <p:cNvPicPr>
            <a:picLocks noChangeAspect="1"/>
          </p:cNvPicPr>
          <p:nvPr/>
        </p:nvPicPr>
        <p:blipFill>
          <a:blip r:embed="rId6" cstate="print"/>
          <a:stretch>
            <a:fillRect/>
          </a:stretch>
        </p:blipFill>
        <p:spPr>
          <a:xfrm>
            <a:off x="11036789" y="643038"/>
            <a:ext cx="481626" cy="353599"/>
          </a:xfrm>
          <a:prstGeom prst="rect">
            <a:avLst/>
          </a:prstGeom>
        </p:spPr>
      </p:pic>
      <p:pic>
        <p:nvPicPr>
          <p:cNvPr id="11" name="Picture 10"/>
          <p:cNvPicPr>
            <a:picLocks noChangeAspect="1"/>
          </p:cNvPicPr>
          <p:nvPr/>
        </p:nvPicPr>
        <p:blipFill>
          <a:blip r:embed="rId6" cstate="print"/>
          <a:stretch>
            <a:fillRect/>
          </a:stretch>
        </p:blipFill>
        <p:spPr>
          <a:xfrm>
            <a:off x="11036789" y="5873057"/>
            <a:ext cx="481626" cy="353599"/>
          </a:xfrm>
          <a:prstGeom prst="rect">
            <a:avLst/>
          </a:prstGeom>
        </p:spPr>
      </p:pic>
      <p:pic>
        <p:nvPicPr>
          <p:cNvPr id="12" name="Picture 11"/>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29338736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13" name="Rectangle 12"/>
          <p:cNvSpPr/>
          <p:nvPr/>
        </p:nvSpPr>
        <p:spPr>
          <a:xfrm>
            <a:off x="2736100" y="4556985"/>
            <a:ext cx="6960560"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chemeClr val="accent3"/>
                </a:solidFill>
              </a:rPr>
              <a:t>STUDENT ACTIVITIES…</a:t>
            </a:r>
            <a:endParaRPr lang="en-US" sz="4400" b="1" cap="none" spc="0" dirty="0">
              <a:ln/>
              <a:solidFill>
                <a:schemeClr val="accent3"/>
              </a:solidFill>
              <a:effectLst/>
            </a:endParaRPr>
          </a:p>
        </p:txBody>
      </p:sp>
      <p:pic>
        <p:nvPicPr>
          <p:cNvPr id="9" name="Picture 8"/>
          <p:cNvPicPr>
            <a:picLocks noChangeAspect="1"/>
          </p:cNvPicPr>
          <p:nvPr/>
        </p:nvPicPr>
        <p:blipFill>
          <a:blip r:embed="rId3" cstate="print"/>
          <a:stretch>
            <a:fillRect/>
          </a:stretch>
        </p:blipFill>
        <p:spPr>
          <a:xfrm>
            <a:off x="574437" y="643038"/>
            <a:ext cx="481626" cy="353599"/>
          </a:xfrm>
          <a:prstGeom prst="rect">
            <a:avLst/>
          </a:prstGeom>
        </p:spPr>
      </p:pic>
      <p:pic>
        <p:nvPicPr>
          <p:cNvPr id="10" name="Picture 9"/>
          <p:cNvPicPr>
            <a:picLocks noChangeAspect="1"/>
          </p:cNvPicPr>
          <p:nvPr/>
        </p:nvPicPr>
        <p:blipFill>
          <a:blip r:embed="rId3" cstate="print"/>
          <a:stretch>
            <a:fillRect/>
          </a:stretch>
        </p:blipFill>
        <p:spPr>
          <a:xfrm>
            <a:off x="11036789" y="643038"/>
            <a:ext cx="481626" cy="353599"/>
          </a:xfrm>
          <a:prstGeom prst="rect">
            <a:avLst/>
          </a:prstGeom>
        </p:spPr>
      </p:pic>
      <p:pic>
        <p:nvPicPr>
          <p:cNvPr id="11" name="Picture 10"/>
          <p:cNvPicPr>
            <a:picLocks noChangeAspect="1"/>
          </p:cNvPicPr>
          <p:nvPr/>
        </p:nvPicPr>
        <p:blipFill>
          <a:blip r:embed="rId3" cstate="print"/>
          <a:stretch>
            <a:fillRect/>
          </a:stretch>
        </p:blipFill>
        <p:spPr>
          <a:xfrm>
            <a:off x="11036789" y="5873057"/>
            <a:ext cx="481626" cy="353599"/>
          </a:xfrm>
          <a:prstGeom prst="rect">
            <a:avLst/>
          </a:prstGeom>
        </p:spPr>
      </p:pic>
      <p:pic>
        <p:nvPicPr>
          <p:cNvPr id="12" name="Picture 11"/>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pic>
        <p:nvPicPr>
          <p:cNvPr id="2" name="Picture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34895" y="996636"/>
            <a:ext cx="3626544" cy="3139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847346" y="996637"/>
            <a:ext cx="2718047" cy="3139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751300" y="996636"/>
            <a:ext cx="3355634" cy="3139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364120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13" name="Rectangle 12"/>
          <p:cNvSpPr/>
          <p:nvPr/>
        </p:nvSpPr>
        <p:spPr>
          <a:xfrm>
            <a:off x="2821481" y="4768001"/>
            <a:ext cx="6960560"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chemeClr val="accent3"/>
                </a:solidFill>
              </a:rPr>
              <a:t>STUDENT ACTIVITIES…</a:t>
            </a:r>
            <a:endParaRPr lang="en-US" sz="4400" b="1" cap="none" spc="0" dirty="0">
              <a:ln/>
              <a:solidFill>
                <a:schemeClr val="accent3"/>
              </a:solidFill>
              <a:effectLst/>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17074" y="996637"/>
            <a:ext cx="3343911" cy="2881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439265" y="996637"/>
            <a:ext cx="3445879" cy="2856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76115" y="996637"/>
            <a:ext cx="3437234" cy="2813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cstate="print"/>
          <a:stretch>
            <a:fillRect/>
          </a:stretch>
        </p:blipFill>
        <p:spPr>
          <a:xfrm>
            <a:off x="574437" y="643038"/>
            <a:ext cx="481626" cy="353599"/>
          </a:xfrm>
          <a:prstGeom prst="rect">
            <a:avLst/>
          </a:prstGeom>
        </p:spPr>
      </p:pic>
      <p:pic>
        <p:nvPicPr>
          <p:cNvPr id="8" name="Picture 7"/>
          <p:cNvPicPr>
            <a:picLocks noChangeAspect="1"/>
          </p:cNvPicPr>
          <p:nvPr/>
        </p:nvPicPr>
        <p:blipFill>
          <a:blip r:embed="rId6" cstate="print"/>
          <a:stretch>
            <a:fillRect/>
          </a:stretch>
        </p:blipFill>
        <p:spPr>
          <a:xfrm>
            <a:off x="11036789" y="643038"/>
            <a:ext cx="481626" cy="353599"/>
          </a:xfrm>
          <a:prstGeom prst="rect">
            <a:avLst/>
          </a:prstGeom>
        </p:spPr>
      </p:pic>
      <p:pic>
        <p:nvPicPr>
          <p:cNvPr id="9" name="Picture 8"/>
          <p:cNvPicPr>
            <a:picLocks noChangeAspect="1"/>
          </p:cNvPicPr>
          <p:nvPr/>
        </p:nvPicPr>
        <p:blipFill>
          <a:blip r:embed="rId6" cstate="print"/>
          <a:stretch>
            <a:fillRect/>
          </a:stretch>
        </p:blipFill>
        <p:spPr>
          <a:xfrm>
            <a:off x="11036789" y="5873057"/>
            <a:ext cx="481626" cy="353599"/>
          </a:xfrm>
          <a:prstGeom prst="rect">
            <a:avLst/>
          </a:prstGeom>
        </p:spPr>
      </p:pic>
      <p:pic>
        <p:nvPicPr>
          <p:cNvPr id="10" name="Picture 9"/>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3036633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13" name="Rectangle 12"/>
          <p:cNvSpPr/>
          <p:nvPr/>
        </p:nvSpPr>
        <p:spPr>
          <a:xfrm>
            <a:off x="3731562" y="4556985"/>
            <a:ext cx="4969630"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chemeClr val="accent3"/>
                </a:solidFill>
              </a:rPr>
              <a:t>ALUMNI MEET…</a:t>
            </a:r>
            <a:endParaRPr lang="en-US" sz="4400" b="1" cap="none" spc="0" dirty="0">
              <a:ln/>
              <a:solidFill>
                <a:schemeClr val="accent3"/>
              </a:solidFill>
              <a:effectLst/>
            </a:endParaRPr>
          </a:p>
        </p:txBody>
      </p:sp>
      <p:pic>
        <p:nvPicPr>
          <p:cNvPr id="7" name="Picture 6"/>
          <p:cNvPicPr>
            <a:picLocks noChangeAspect="1"/>
          </p:cNvPicPr>
          <p:nvPr/>
        </p:nvPicPr>
        <p:blipFill>
          <a:blip r:embed="rId3" cstate="print"/>
          <a:stretch>
            <a:fillRect/>
          </a:stretch>
        </p:blipFill>
        <p:spPr>
          <a:xfrm>
            <a:off x="574437" y="643038"/>
            <a:ext cx="481626" cy="353599"/>
          </a:xfrm>
          <a:prstGeom prst="rect">
            <a:avLst/>
          </a:prstGeom>
        </p:spPr>
      </p:pic>
      <p:pic>
        <p:nvPicPr>
          <p:cNvPr id="8" name="Picture 7"/>
          <p:cNvPicPr>
            <a:picLocks noChangeAspect="1"/>
          </p:cNvPicPr>
          <p:nvPr/>
        </p:nvPicPr>
        <p:blipFill>
          <a:blip r:embed="rId3" cstate="print"/>
          <a:stretch>
            <a:fillRect/>
          </a:stretch>
        </p:blipFill>
        <p:spPr>
          <a:xfrm>
            <a:off x="11036789" y="643038"/>
            <a:ext cx="481626" cy="353599"/>
          </a:xfrm>
          <a:prstGeom prst="rect">
            <a:avLst/>
          </a:prstGeom>
        </p:spPr>
      </p:pic>
      <p:pic>
        <p:nvPicPr>
          <p:cNvPr id="9" name="Picture 8"/>
          <p:cNvPicPr>
            <a:picLocks noChangeAspect="1"/>
          </p:cNvPicPr>
          <p:nvPr/>
        </p:nvPicPr>
        <p:blipFill>
          <a:blip r:embed="rId3" cstate="print"/>
          <a:stretch>
            <a:fillRect/>
          </a:stretch>
        </p:blipFill>
        <p:spPr>
          <a:xfrm>
            <a:off x="11036789" y="5873057"/>
            <a:ext cx="481626" cy="353599"/>
          </a:xfrm>
          <a:prstGeom prst="rect">
            <a:avLst/>
          </a:prstGeom>
        </p:spPr>
      </p:pic>
      <p:pic>
        <p:nvPicPr>
          <p:cNvPr id="10" name="Picture 9"/>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pic>
        <p:nvPicPr>
          <p:cNvPr id="11" name="Pictur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79177" y="996637"/>
            <a:ext cx="3014249" cy="2806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061394" y="952924"/>
            <a:ext cx="3416992" cy="2849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670474" y="996637"/>
            <a:ext cx="3216615" cy="2806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6276118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3037221" y="421082"/>
            <a:ext cx="5948744"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u="sng" dirty="0">
                <a:ln/>
                <a:solidFill>
                  <a:schemeClr val="accent3"/>
                </a:solidFill>
                <a:latin typeface="Times New Roman" panose="02020603050405020304" pitchFamily="18" charset="0"/>
                <a:cs typeface="Times New Roman" pitchFamily="18" charset="0"/>
              </a:rPr>
              <a:t>Departmental Alumni</a:t>
            </a:r>
          </a:p>
        </p:txBody>
      </p:sp>
      <p:sp>
        <p:nvSpPr>
          <p:cNvPr id="3" name="Rectangle 2"/>
          <p:cNvSpPr/>
          <p:nvPr/>
        </p:nvSpPr>
        <p:spPr>
          <a:xfrm>
            <a:off x="811236" y="1351729"/>
            <a:ext cx="10527323" cy="4247317"/>
          </a:xfrm>
          <a:prstGeom prst="rect">
            <a:avLst/>
          </a:prstGeom>
        </p:spPr>
        <p:txBody>
          <a:bodyPr wrap="square">
            <a:spAutoFit/>
          </a:bodyPr>
          <a:lstStyle/>
          <a:p>
            <a:pPr algn="just"/>
            <a:r>
              <a:rPr lang="en-US" dirty="0">
                <a:latin typeface="Times New Roman" pitchFamily="18" charset="0"/>
                <a:cs typeface="Times New Roman" pitchFamily="18" charset="0"/>
              </a:rPr>
              <a:t>Our alumni members constituting of our pass-out students of the last five </a:t>
            </a:r>
            <a:r>
              <a:rPr lang="en-US" dirty="0" smtClean="0">
                <a:latin typeface="Times New Roman" pitchFamily="18" charset="0"/>
                <a:cs typeface="Times New Roman" pitchFamily="18" charset="0"/>
              </a:rPr>
              <a:t>years are </a:t>
            </a:r>
            <a:r>
              <a:rPr lang="en-US" dirty="0">
                <a:latin typeface="Times New Roman" pitchFamily="18" charset="0"/>
                <a:cs typeface="Times New Roman" pitchFamily="18" charset="0"/>
              </a:rPr>
              <a:t>making us proud through their accomplishments</a:t>
            </a:r>
            <a:r>
              <a:rPr lang="en-US" dirty="0" smtClean="0">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a:p>
            <a:pPr marL="285750" indent="-285750" algn="just">
              <a:buFont typeface="Wingdings" panose="05000000000000000000" pitchFamily="2" charset="2"/>
              <a:buChar char="v"/>
            </a:pPr>
            <a:r>
              <a:rPr lang="en-US" dirty="0" smtClean="0">
                <a:latin typeface="Times New Roman" pitchFamily="18" charset="0"/>
                <a:cs typeface="Times New Roman" pitchFamily="18" charset="0"/>
              </a:rPr>
              <a:t>Anu Giri (2012-2015) is currently working in Think race Technology</a:t>
            </a:r>
          </a:p>
          <a:p>
            <a:pPr algn="just"/>
            <a:endParaRPr lang="en-US" dirty="0" smtClean="0">
              <a:latin typeface="Times New Roman" pitchFamily="18" charset="0"/>
              <a:cs typeface="Times New Roman" pitchFamily="18" charset="0"/>
            </a:endParaRPr>
          </a:p>
          <a:p>
            <a:pPr marL="285750" indent="-285750" algn="just">
              <a:buFont typeface="Wingdings" panose="05000000000000000000" pitchFamily="2" charset="2"/>
              <a:buChar char="v"/>
            </a:pPr>
            <a:r>
              <a:rPr lang="en-US" dirty="0" smtClean="0">
                <a:latin typeface="Times New Roman" pitchFamily="18" charset="0"/>
                <a:cs typeface="Times New Roman" pitchFamily="18" charset="0"/>
              </a:rPr>
              <a:t>Sumit Kumar Jha(2013-2016) is working as SI posted in </a:t>
            </a:r>
            <a:r>
              <a:rPr lang="en-US" dirty="0" err="1" smtClean="0">
                <a:latin typeface="Times New Roman" pitchFamily="18" charset="0"/>
                <a:cs typeface="Times New Roman" pitchFamily="18" charset="0"/>
              </a:rPr>
              <a:t>Hazaribagh</a:t>
            </a:r>
            <a:r>
              <a:rPr lang="en-US" dirty="0" smtClean="0">
                <a:latin typeface="Times New Roman" pitchFamily="18" charset="0"/>
                <a:cs typeface="Times New Roman" pitchFamily="18" charset="0"/>
              </a:rPr>
              <a:t>.</a:t>
            </a:r>
          </a:p>
          <a:p>
            <a:pPr marL="285750" indent="-285750" algn="just">
              <a:buFont typeface="Wingdings" panose="05000000000000000000" pitchFamily="2" charset="2"/>
              <a:buChar char="v"/>
            </a:pPr>
            <a:endParaRPr lang="en-US" dirty="0">
              <a:latin typeface="Times New Roman" pitchFamily="18" charset="0"/>
              <a:cs typeface="Times New Roman" pitchFamily="18" charset="0"/>
            </a:endParaRPr>
          </a:p>
          <a:p>
            <a:pPr marL="285750" indent="-285750" algn="just">
              <a:buFont typeface="Wingdings" panose="05000000000000000000" pitchFamily="2" charset="2"/>
              <a:buChar char="v"/>
            </a:pPr>
            <a:r>
              <a:rPr lang="en-US" dirty="0" smtClean="0">
                <a:latin typeface="Times New Roman" pitchFamily="18" charset="0"/>
                <a:cs typeface="Times New Roman" pitchFamily="18" charset="0"/>
              </a:rPr>
              <a:t>Hemlata(2013-2016) is currently working in Tata Motors.</a:t>
            </a:r>
          </a:p>
          <a:p>
            <a:pPr marL="285750" indent="-285750" algn="just">
              <a:buFont typeface="Wingdings" panose="05000000000000000000" pitchFamily="2" charset="2"/>
              <a:buChar char="v"/>
            </a:pPr>
            <a:endParaRPr lang="en-US" dirty="0">
              <a:latin typeface="Times New Roman" pitchFamily="18" charset="0"/>
              <a:cs typeface="Times New Roman" pitchFamily="18" charset="0"/>
            </a:endParaRPr>
          </a:p>
          <a:p>
            <a:pPr marL="285750" indent="-285750" algn="just">
              <a:buFont typeface="Wingdings" panose="05000000000000000000" pitchFamily="2" charset="2"/>
              <a:buChar char="v"/>
            </a:pPr>
            <a:r>
              <a:rPr lang="en-US" dirty="0" smtClean="0">
                <a:latin typeface="Times New Roman" pitchFamily="18" charset="0"/>
                <a:cs typeface="Times New Roman" pitchFamily="18" charset="0"/>
              </a:rPr>
              <a:t>Aman Singh(2013-2016) is currently working in Tata Motors.</a:t>
            </a:r>
          </a:p>
          <a:p>
            <a:pPr marL="285750" indent="-285750" algn="just">
              <a:buFont typeface="Wingdings" panose="05000000000000000000" pitchFamily="2" charset="2"/>
              <a:buChar char="v"/>
            </a:pPr>
            <a:endParaRPr lang="en-US" dirty="0">
              <a:latin typeface="Times New Roman" pitchFamily="18" charset="0"/>
              <a:cs typeface="Times New Roman" pitchFamily="18" charset="0"/>
            </a:endParaRPr>
          </a:p>
          <a:p>
            <a:pPr marL="285750" indent="-285750" algn="just">
              <a:buFont typeface="Wingdings" panose="05000000000000000000" pitchFamily="2" charset="2"/>
              <a:buChar char="v"/>
            </a:pPr>
            <a:r>
              <a:rPr lang="en-US" dirty="0" smtClean="0">
                <a:latin typeface="Times New Roman" pitchFamily="18" charset="0"/>
                <a:cs typeface="Times New Roman" pitchFamily="18" charset="0"/>
              </a:rPr>
              <a:t>Manish Kumar(2014-2017) is currently working in Tata Steel.</a:t>
            </a:r>
          </a:p>
          <a:p>
            <a:pPr marL="285750" indent="-285750" algn="just">
              <a:buFont typeface="Wingdings" panose="05000000000000000000" pitchFamily="2" charset="2"/>
              <a:buChar char="v"/>
            </a:pPr>
            <a:endParaRPr lang="en-US" dirty="0">
              <a:latin typeface="Times New Roman" pitchFamily="18" charset="0"/>
              <a:cs typeface="Times New Roman" pitchFamily="18" charset="0"/>
            </a:endParaRPr>
          </a:p>
          <a:p>
            <a:pPr marL="285750" indent="-285750" algn="just">
              <a:buFont typeface="Wingdings" panose="05000000000000000000" pitchFamily="2" charset="2"/>
              <a:buChar char="v"/>
            </a:pPr>
            <a:r>
              <a:rPr lang="en-US" dirty="0">
                <a:latin typeface="Times New Roman" pitchFamily="18" charset="0"/>
                <a:cs typeface="Times New Roman" pitchFamily="18" charset="0"/>
              </a:rPr>
              <a:t>Sikha Sharma(2014-2017) currently working in </a:t>
            </a:r>
            <a:r>
              <a:rPr lang="en-US" dirty="0" smtClean="0">
                <a:latin typeface="Times New Roman" pitchFamily="18" charset="0"/>
                <a:cs typeface="Times New Roman" pitchFamily="18" charset="0"/>
              </a:rPr>
              <a:t>DTDC</a:t>
            </a:r>
            <a:r>
              <a:rPr lang="en-US" dirty="0">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pic>
        <p:nvPicPr>
          <p:cNvPr id="5" name="Picture 4"/>
          <p:cNvPicPr>
            <a:picLocks noChangeAspect="1"/>
          </p:cNvPicPr>
          <p:nvPr/>
        </p:nvPicPr>
        <p:blipFill>
          <a:blip r:embed="rId3" cstate="print"/>
          <a:stretch>
            <a:fillRect/>
          </a:stretch>
        </p:blipFill>
        <p:spPr>
          <a:xfrm>
            <a:off x="11036789"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5873057"/>
            <a:ext cx="481626" cy="353599"/>
          </a:xfrm>
          <a:prstGeom prst="rect">
            <a:avLst/>
          </a:prstGeom>
        </p:spPr>
      </p:pic>
      <p:pic>
        <p:nvPicPr>
          <p:cNvPr id="7" name="Picture 6"/>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pic>
        <p:nvPicPr>
          <p:cNvPr id="8" name="Picture 7"/>
          <p:cNvPicPr>
            <a:picLocks noChangeAspect="1"/>
          </p:cNvPicPr>
          <p:nvPr/>
        </p:nvPicPr>
        <p:blipFill>
          <a:blip r:embed="rId3" cstate="print"/>
          <a:stretch>
            <a:fillRect/>
          </a:stretch>
        </p:blipFill>
        <p:spPr>
          <a:xfrm>
            <a:off x="574437" y="643038"/>
            <a:ext cx="481626" cy="353599"/>
          </a:xfrm>
          <a:prstGeom prst="rect">
            <a:avLst/>
          </a:prstGeom>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214380" y="1868634"/>
            <a:ext cx="1719913" cy="18144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214380" y="4015017"/>
            <a:ext cx="1636503" cy="17708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 xmlns:p14="http://schemas.microsoft.com/office/powerpoint/2010/main" val="2815964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36099" y="393894"/>
            <a:ext cx="11240086" cy="5922499"/>
          </a:xfrm>
          <a:prstGeom prst="rect">
            <a:avLst/>
          </a:prstGeom>
        </p:spPr>
      </p:pic>
      <p:sp>
        <p:nvSpPr>
          <p:cNvPr id="3" name="Rectangle 2"/>
          <p:cNvSpPr/>
          <p:nvPr/>
        </p:nvSpPr>
        <p:spPr>
          <a:xfrm>
            <a:off x="825304" y="873427"/>
            <a:ext cx="10527323" cy="4247317"/>
          </a:xfrm>
          <a:prstGeom prst="rect">
            <a:avLst/>
          </a:prstGeom>
        </p:spPr>
        <p:txBody>
          <a:bodyPr wrap="square">
            <a:spAutoFit/>
          </a:bodyPr>
          <a:lstStyle/>
          <a:p>
            <a:pPr algn="just"/>
            <a:endParaRPr lang="en-US" dirty="0" smtClean="0">
              <a:latin typeface="Times New Roman" pitchFamily="18" charset="0"/>
              <a:cs typeface="Times New Roman" pitchFamily="18" charset="0"/>
            </a:endParaRPr>
          </a:p>
          <a:p>
            <a:pPr marL="285750" indent="-285750" algn="just">
              <a:buFont typeface="Wingdings" panose="05000000000000000000" pitchFamily="2" charset="2"/>
              <a:buChar char="v"/>
            </a:pPr>
            <a:r>
              <a:rPr lang="en-US" dirty="0">
                <a:latin typeface="Times New Roman" pitchFamily="18" charset="0"/>
                <a:cs typeface="Times New Roman" pitchFamily="18" charset="0"/>
              </a:rPr>
              <a:t>Somnath </a:t>
            </a:r>
            <a:r>
              <a:rPr lang="en-US" dirty="0" err="1" smtClean="0">
                <a:latin typeface="Times New Roman" pitchFamily="18" charset="0"/>
                <a:cs typeface="Times New Roman" pitchFamily="18" charset="0"/>
              </a:rPr>
              <a:t>Tiwary</a:t>
            </a:r>
            <a:r>
              <a:rPr lang="en-US" dirty="0" smtClean="0">
                <a:latin typeface="Times New Roman" pitchFamily="18" charset="0"/>
                <a:cs typeface="Times New Roman" pitchFamily="18" charset="0"/>
              </a:rPr>
              <a:t>(2015-2018) is currently working in Tata Steel.</a:t>
            </a:r>
          </a:p>
          <a:p>
            <a:pPr algn="just"/>
            <a:endParaRPr lang="en-US" dirty="0" smtClean="0">
              <a:latin typeface="Times New Roman" pitchFamily="18" charset="0"/>
              <a:cs typeface="Times New Roman" pitchFamily="18" charset="0"/>
            </a:endParaRPr>
          </a:p>
          <a:p>
            <a:pPr marL="285750" indent="-285750" algn="just">
              <a:buFont typeface="Wingdings" panose="05000000000000000000" pitchFamily="2" charset="2"/>
              <a:buChar char="v"/>
            </a:pPr>
            <a:r>
              <a:rPr lang="en-US" dirty="0" smtClean="0">
                <a:latin typeface="Times New Roman" pitchFamily="18" charset="0"/>
                <a:cs typeface="Times New Roman" pitchFamily="18" charset="0"/>
              </a:rPr>
              <a:t>Sunita Gain(2015-2018)  currently working  in Shyann Kids Play School</a:t>
            </a:r>
          </a:p>
          <a:p>
            <a:pPr marL="285750" indent="-285750" algn="just">
              <a:buFont typeface="Wingdings" panose="05000000000000000000" pitchFamily="2" charset="2"/>
              <a:buChar char="v"/>
            </a:pPr>
            <a:endParaRPr lang="en-US" dirty="0">
              <a:latin typeface="Times New Roman" pitchFamily="18" charset="0"/>
              <a:cs typeface="Times New Roman" pitchFamily="18" charset="0"/>
            </a:endParaRPr>
          </a:p>
          <a:p>
            <a:pPr marL="285750" indent="-285750" algn="just">
              <a:buFont typeface="Wingdings" panose="05000000000000000000" pitchFamily="2" charset="2"/>
              <a:buChar char="v"/>
            </a:pPr>
            <a:r>
              <a:rPr lang="en-US" dirty="0">
                <a:latin typeface="Times New Roman" pitchFamily="18" charset="0"/>
                <a:cs typeface="Times New Roman" pitchFamily="18" charset="0"/>
              </a:rPr>
              <a:t>Stella Dhanwar (2015-2018) is currently working in Tata Motors Hospital</a:t>
            </a:r>
            <a:endParaRPr lang="en-US" dirty="0" smtClean="0">
              <a:latin typeface="Times New Roman" pitchFamily="18" charset="0"/>
              <a:cs typeface="Times New Roman" pitchFamily="18" charset="0"/>
            </a:endParaRPr>
          </a:p>
          <a:p>
            <a:pPr marL="285750" indent="-285750" algn="just">
              <a:buFont typeface="Wingdings" panose="05000000000000000000" pitchFamily="2" charset="2"/>
              <a:buChar char="v"/>
            </a:pPr>
            <a:endParaRPr lang="en-US" dirty="0">
              <a:latin typeface="Times New Roman" pitchFamily="18" charset="0"/>
              <a:cs typeface="Times New Roman" pitchFamily="18" charset="0"/>
            </a:endParaRPr>
          </a:p>
          <a:p>
            <a:pPr marL="285750" indent="-285750" algn="just">
              <a:buFont typeface="Wingdings" panose="05000000000000000000" pitchFamily="2" charset="2"/>
              <a:buChar char="v"/>
            </a:pPr>
            <a:r>
              <a:rPr lang="en-US" dirty="0">
                <a:latin typeface="Times New Roman" pitchFamily="18" charset="0"/>
                <a:cs typeface="Times New Roman" pitchFamily="18" charset="0"/>
              </a:rPr>
              <a:t>Sanjay(2016-2019) is currently working in Reliance </a:t>
            </a:r>
            <a:r>
              <a:rPr lang="en-US" dirty="0" smtClean="0">
                <a:latin typeface="Times New Roman" pitchFamily="18" charset="0"/>
                <a:cs typeface="Times New Roman" pitchFamily="18" charset="0"/>
              </a:rPr>
              <a:t>Fresh.</a:t>
            </a:r>
          </a:p>
          <a:p>
            <a:pPr marL="285750" indent="-285750" algn="just">
              <a:buFont typeface="Wingdings" panose="05000000000000000000" pitchFamily="2" charset="2"/>
              <a:buChar char="v"/>
            </a:pPr>
            <a:endParaRPr lang="en-US" dirty="0">
              <a:latin typeface="Times New Roman" pitchFamily="18" charset="0"/>
              <a:cs typeface="Times New Roman" pitchFamily="18" charset="0"/>
            </a:endParaRPr>
          </a:p>
          <a:p>
            <a:pPr marL="285750" indent="-285750" algn="just">
              <a:buFont typeface="Wingdings" panose="05000000000000000000" pitchFamily="2" charset="2"/>
              <a:buChar char="v"/>
            </a:pPr>
            <a:r>
              <a:rPr lang="en-US" dirty="0" smtClean="0">
                <a:latin typeface="Times New Roman" pitchFamily="18" charset="0"/>
                <a:cs typeface="Times New Roman" pitchFamily="18" charset="0"/>
              </a:rPr>
              <a:t>Gourav </a:t>
            </a:r>
            <a:r>
              <a:rPr lang="en-US" dirty="0">
                <a:latin typeface="Times New Roman" pitchFamily="18" charset="0"/>
                <a:cs typeface="Times New Roman" pitchFamily="18" charset="0"/>
              </a:rPr>
              <a:t>Ghosal (</a:t>
            </a:r>
            <a:r>
              <a:rPr lang="en-US" dirty="0" smtClean="0">
                <a:latin typeface="Times New Roman" pitchFamily="18" charset="0"/>
                <a:cs typeface="Times New Roman" pitchFamily="18" charset="0"/>
              </a:rPr>
              <a:t>2016-2019) </a:t>
            </a:r>
            <a:r>
              <a:rPr lang="en-US" dirty="0">
                <a:latin typeface="Times New Roman" pitchFamily="18" charset="0"/>
                <a:cs typeface="Times New Roman" pitchFamily="18" charset="0"/>
              </a:rPr>
              <a:t>is </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working in Tata Motors</a:t>
            </a:r>
            <a:r>
              <a:rPr lang="en-US" dirty="0" smtClean="0">
                <a:latin typeface="Times New Roman" pitchFamily="18" charset="0"/>
                <a:cs typeface="Times New Roman" pitchFamily="18" charset="0"/>
              </a:rPr>
              <a:t>.</a:t>
            </a:r>
          </a:p>
          <a:p>
            <a:pPr algn="just"/>
            <a:endParaRPr lang="en-US" dirty="0" smtClean="0">
              <a:latin typeface="Times New Roman" pitchFamily="18" charset="0"/>
              <a:cs typeface="Times New Roman" pitchFamily="18" charset="0"/>
            </a:endParaRPr>
          </a:p>
          <a:p>
            <a:pPr marL="285750" indent="-285750" algn="just">
              <a:buFont typeface="Wingdings" panose="05000000000000000000" pitchFamily="2" charset="2"/>
              <a:buChar char="v"/>
            </a:pPr>
            <a:endParaRPr lang="en-US" dirty="0">
              <a:latin typeface="Times New Roman" pitchFamily="18" charset="0"/>
              <a:cs typeface="Times New Roman" pitchFamily="18" charset="0"/>
            </a:endParaRPr>
          </a:p>
          <a:p>
            <a:pPr marL="285750" indent="-285750" algn="just">
              <a:buFont typeface="Wingdings" panose="05000000000000000000" pitchFamily="2" charset="2"/>
              <a:buChar char="v"/>
            </a:pPr>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l="14354" t="26667" r="21100" b="11384"/>
          <a:stretch/>
        </p:blipFill>
        <p:spPr>
          <a:xfrm>
            <a:off x="9003323" y="1111364"/>
            <a:ext cx="1899138" cy="20820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4" cstate="print"/>
          <a:stretch>
            <a:fillRect/>
          </a:stretch>
        </p:blipFill>
        <p:spPr>
          <a:xfrm>
            <a:off x="11036789" y="643038"/>
            <a:ext cx="481626" cy="353599"/>
          </a:xfrm>
          <a:prstGeom prst="rect">
            <a:avLst/>
          </a:prstGeom>
        </p:spPr>
      </p:pic>
      <p:pic>
        <p:nvPicPr>
          <p:cNvPr id="8" name="Picture 7"/>
          <p:cNvPicPr>
            <a:picLocks noChangeAspect="1"/>
          </p:cNvPicPr>
          <p:nvPr/>
        </p:nvPicPr>
        <p:blipFill>
          <a:blip r:embed="rId4" cstate="print"/>
          <a:stretch>
            <a:fillRect/>
          </a:stretch>
        </p:blipFill>
        <p:spPr>
          <a:xfrm>
            <a:off x="11036789" y="5873057"/>
            <a:ext cx="481626" cy="353599"/>
          </a:xfrm>
          <a:prstGeom prst="rect">
            <a:avLst/>
          </a:prstGeom>
        </p:spPr>
      </p:pic>
      <p:pic>
        <p:nvPicPr>
          <p:cNvPr id="9" name="Picture 8"/>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0000" b="90000" l="10000" r="90000"/>
                    </a14:imgEffect>
                  </a14:imgLayer>
                </a14:imgProps>
              </a:ext>
            </a:extLst>
          </a:blip>
          <a:stretch>
            <a:fillRect/>
          </a:stretch>
        </p:blipFill>
        <p:spPr>
          <a:xfrm>
            <a:off x="574435" y="5876970"/>
            <a:ext cx="481628" cy="353600"/>
          </a:xfrm>
          <a:prstGeom prst="rect">
            <a:avLst/>
          </a:prstGeom>
        </p:spPr>
      </p:pic>
      <p:pic>
        <p:nvPicPr>
          <p:cNvPr id="10" name="Picture 9"/>
          <p:cNvPicPr>
            <a:picLocks noChangeAspect="1"/>
          </p:cNvPicPr>
          <p:nvPr/>
        </p:nvPicPr>
        <p:blipFill>
          <a:blip r:embed="rId4" cstate="print"/>
          <a:stretch>
            <a:fillRect/>
          </a:stretch>
        </p:blipFill>
        <p:spPr>
          <a:xfrm>
            <a:off x="574437" y="643038"/>
            <a:ext cx="481626" cy="353599"/>
          </a:xfrm>
          <a:prstGeom prst="rect">
            <a:avLst/>
          </a:prstGeom>
        </p:spPr>
      </p:pic>
    </p:spTree>
    <p:extLst>
      <p:ext uri="{BB962C8B-B14F-4D97-AF65-F5344CB8AC3E}">
        <p14:creationId xmlns="" xmlns:p14="http://schemas.microsoft.com/office/powerpoint/2010/main" val="12195826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Title 1"/>
          <p:cNvSpPr>
            <a:spLocks noGrp="1"/>
          </p:cNvSpPr>
          <p:nvPr>
            <p:ph type="title" idx="4294967295"/>
          </p:nvPr>
        </p:nvSpPr>
        <p:spPr>
          <a:xfrm>
            <a:off x="281353" y="616903"/>
            <a:ext cx="9601200" cy="1303337"/>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u="sng" dirty="0" smtClean="0">
                <a:ln/>
                <a:solidFill>
                  <a:schemeClr val="accent3"/>
                </a:solidFill>
                <a:latin typeface="Old English Text MT" panose="03040902040508030806" pitchFamily="66" charset="0"/>
                <a:cs typeface="Times New Roman" pitchFamily="18" charset="0"/>
              </a:rPr>
              <a:t>Envisaging the Future</a:t>
            </a:r>
            <a:endParaRPr lang="en-IN" b="1" u="sng" dirty="0">
              <a:ln/>
              <a:solidFill>
                <a:schemeClr val="accent3"/>
              </a:solidFill>
              <a:latin typeface="Old English Text MT" panose="03040902040508030806" pitchFamily="66" charset="0"/>
              <a:cs typeface="Times New Roman" pitchFamily="18" charset="0"/>
            </a:endParaRPr>
          </a:p>
        </p:txBody>
      </p:sp>
      <p:sp>
        <p:nvSpPr>
          <p:cNvPr id="3" name="Content Placeholder 2"/>
          <p:cNvSpPr>
            <a:spLocks noGrp="1"/>
          </p:cNvSpPr>
          <p:nvPr>
            <p:ph idx="4294967295"/>
          </p:nvPr>
        </p:nvSpPr>
        <p:spPr>
          <a:xfrm>
            <a:off x="1056063" y="2172276"/>
            <a:ext cx="9601200" cy="3317875"/>
          </a:xfrm>
        </p:spPr>
        <p:txBody>
          <a:bodyPr numCol="1">
            <a:normAutofit/>
          </a:bodyPr>
          <a:lstStyle/>
          <a:p>
            <a:pPr algn="just">
              <a:buNone/>
            </a:pPr>
            <a:r>
              <a:rPr lang="en-US" dirty="0" smtClean="0">
                <a:latin typeface="Times New Roman" pitchFamily="18" charset="0"/>
                <a:cs typeface="Times New Roman" pitchFamily="18" charset="0"/>
              </a:rPr>
              <a:t>The Department, in the coming years, looks forward to the following projects:</a:t>
            </a:r>
          </a:p>
          <a:p>
            <a:pPr algn="just">
              <a:buFont typeface="Wingdings" pitchFamily="2" charset="2"/>
              <a:buChar char="ü"/>
            </a:pPr>
            <a:r>
              <a:rPr lang="en-US" dirty="0" smtClean="0">
                <a:latin typeface="Times New Roman" pitchFamily="18" charset="0"/>
                <a:cs typeface="Times New Roman" pitchFamily="18" charset="0"/>
              </a:rPr>
              <a:t>Introduction of Post-graduate Teaching</a:t>
            </a:r>
          </a:p>
          <a:p>
            <a:pPr algn="just">
              <a:buFont typeface="Wingdings" pitchFamily="2" charset="2"/>
              <a:buChar char="ü"/>
            </a:pPr>
            <a:r>
              <a:rPr lang="en-US" dirty="0" smtClean="0">
                <a:latin typeface="Times New Roman" pitchFamily="18" charset="0"/>
                <a:cs typeface="Times New Roman" pitchFamily="18" charset="0"/>
              </a:rPr>
              <a:t>Workshop on Creative Writing and Critical Theory</a:t>
            </a:r>
          </a:p>
          <a:p>
            <a:pPr algn="just">
              <a:buFont typeface="Wingdings" pitchFamily="2" charset="2"/>
              <a:buChar char="ü"/>
            </a:pPr>
            <a:r>
              <a:rPr lang="en-US" dirty="0" smtClean="0">
                <a:latin typeface="Times New Roman" pitchFamily="18" charset="0"/>
                <a:cs typeface="Times New Roman" pitchFamily="18" charset="0"/>
              </a:rPr>
              <a:t>Workshop on Language, Vocabulary and Soft Skills</a:t>
            </a:r>
          </a:p>
          <a:p>
            <a:pPr algn="just">
              <a:buFont typeface="Wingdings" pitchFamily="2" charset="2"/>
              <a:buChar char="ü"/>
            </a:pPr>
            <a:r>
              <a:rPr lang="en-US" dirty="0" smtClean="0">
                <a:latin typeface="Times New Roman" pitchFamily="18" charset="0"/>
                <a:cs typeface="Times New Roman" pitchFamily="18" charset="0"/>
              </a:rPr>
              <a:t>Organizing a National Seminar</a:t>
            </a:r>
            <a:endParaRPr lang="en-US" dirty="0" smtClean="0"/>
          </a:p>
          <a:p>
            <a:pPr marL="0" indent="0">
              <a:buNone/>
            </a:pPr>
            <a:endParaRPr lang="en-US" dirty="0" smtClean="0"/>
          </a:p>
        </p:txBody>
      </p:sp>
      <p:pic>
        <p:nvPicPr>
          <p:cNvPr id="5" name="Picture 4"/>
          <p:cNvPicPr>
            <a:picLocks noChangeAspect="1"/>
          </p:cNvPicPr>
          <p:nvPr/>
        </p:nvPicPr>
        <p:blipFill>
          <a:blip r:embed="rId3" cstate="print"/>
          <a:stretch>
            <a:fillRect/>
          </a:stretch>
        </p:blipFill>
        <p:spPr>
          <a:xfrm>
            <a:off x="11036789"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5873057"/>
            <a:ext cx="481626" cy="353599"/>
          </a:xfrm>
          <a:prstGeom prst="rect">
            <a:avLst/>
          </a:prstGeom>
        </p:spPr>
      </p:pic>
      <p:pic>
        <p:nvPicPr>
          <p:cNvPr id="7" name="Picture 6"/>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pic>
        <p:nvPicPr>
          <p:cNvPr id="8" name="Picture 7"/>
          <p:cNvPicPr>
            <a:picLocks noChangeAspect="1"/>
          </p:cNvPicPr>
          <p:nvPr/>
        </p:nvPicPr>
        <p:blipFill>
          <a:blip r:embed="rId3" cstate="print"/>
          <a:stretch>
            <a:fillRect/>
          </a:stretch>
        </p:blipFill>
        <p:spPr>
          <a:xfrm>
            <a:off x="574437" y="643038"/>
            <a:ext cx="481626" cy="353599"/>
          </a:xfrm>
          <a:prstGeom prst="rect">
            <a:avLst/>
          </a:prstGeom>
        </p:spPr>
      </p:pic>
    </p:spTree>
    <p:extLst>
      <p:ext uri="{BB962C8B-B14F-4D97-AF65-F5344CB8AC3E}">
        <p14:creationId xmlns="" xmlns:p14="http://schemas.microsoft.com/office/powerpoint/2010/main" val="28298543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pic>
        <p:nvPicPr>
          <p:cNvPr id="9" name="Picture 8"/>
          <p:cNvPicPr>
            <a:picLocks noChangeAspect="1"/>
          </p:cNvPicPr>
          <p:nvPr/>
        </p:nvPicPr>
        <p:blipFill>
          <a:blip r:embed="rId3" cstate="print">
            <a:duotone>
              <a:prstClr val="black"/>
              <a:schemeClr val="accent1">
                <a:tint val="45000"/>
                <a:satMod val="400000"/>
              </a:schemeClr>
            </a:duotone>
            <a:extLst>
              <a:ext uri="{BEBA8EAE-BF5A-486C-A8C5-ECC9F3942E4B}">
                <a14:imgProps xmlns="" xmlns:a14="http://schemas.microsoft.com/office/drawing/2010/main">
                  <a14:imgLayer r:embed="rId4">
                    <a14:imgEffect>
                      <a14:artisticPastelsSmooth/>
                    </a14:imgEffect>
                  </a14:imgLayer>
                </a14:imgProps>
              </a:ext>
              <a:ext uri="{28A0092B-C50C-407E-A947-70E740481C1C}">
                <a14:useLocalDpi xmlns="" xmlns:a14="http://schemas.microsoft.com/office/drawing/2010/main" val="0"/>
              </a:ext>
            </a:extLst>
          </a:blip>
          <a:stretch>
            <a:fillRect/>
          </a:stretch>
        </p:blipFill>
        <p:spPr>
          <a:xfrm>
            <a:off x="464235" y="436097"/>
            <a:ext cx="11240086" cy="5922499"/>
          </a:xfrm>
          <a:prstGeom prst="rect">
            <a:avLst/>
          </a:prstGeom>
        </p:spPr>
      </p:pic>
      <p:pic>
        <p:nvPicPr>
          <p:cNvPr id="5" name="Picture 4"/>
          <p:cNvPicPr>
            <a:picLocks noChangeAspect="1"/>
          </p:cNvPicPr>
          <p:nvPr/>
        </p:nvPicPr>
        <p:blipFill>
          <a:blip r:embed="rId5" cstate="print"/>
          <a:stretch>
            <a:fillRect/>
          </a:stretch>
        </p:blipFill>
        <p:spPr>
          <a:xfrm>
            <a:off x="11036789" y="643038"/>
            <a:ext cx="481626" cy="353599"/>
          </a:xfrm>
          <a:prstGeom prst="rect">
            <a:avLst/>
          </a:prstGeom>
        </p:spPr>
      </p:pic>
      <p:pic>
        <p:nvPicPr>
          <p:cNvPr id="8" name="Picture 7"/>
          <p:cNvPicPr>
            <a:picLocks noChangeAspect="1"/>
          </p:cNvPicPr>
          <p:nvPr/>
        </p:nvPicPr>
        <p:blipFill>
          <a:blip r:embed="rId5" cstate="print"/>
          <a:stretch>
            <a:fillRect/>
          </a:stretch>
        </p:blipFill>
        <p:spPr>
          <a:xfrm>
            <a:off x="574437" y="643038"/>
            <a:ext cx="481626" cy="353599"/>
          </a:xfrm>
          <a:prstGeom prst="rect">
            <a:avLst/>
          </a:prstGeom>
        </p:spPr>
      </p:pic>
      <p:pic>
        <p:nvPicPr>
          <p:cNvPr id="7" name="Picture 6"/>
          <p:cNvPicPr>
            <a:picLocks noChangeAspect="1"/>
          </p:cNvPicPr>
          <p:nvPr/>
        </p:nvPicPr>
        <p:blipFill>
          <a:blip r:embed="rId5" cstate="print">
            <a:extLst>
              <a:ext uri="{BEBA8EAE-BF5A-486C-A8C5-ECC9F3942E4B}">
                <a14:imgProps xmlns="" xmlns:a14="http://schemas.microsoft.com/office/drawing/2010/main">
                  <a14:imgLayer r:embed="rId6">
                    <a14:imgEffect>
                      <a14:backgroundRemoval t="10000" b="90000" l="10000" r="90000"/>
                    </a14:imgEffect>
                  </a14:imgLayer>
                </a14:imgProps>
              </a:ext>
            </a:extLst>
          </a:blip>
          <a:stretch>
            <a:fillRect/>
          </a:stretch>
        </p:blipFill>
        <p:spPr>
          <a:xfrm>
            <a:off x="574435" y="5876970"/>
            <a:ext cx="481628" cy="353600"/>
          </a:xfrm>
          <a:prstGeom prst="rect">
            <a:avLst/>
          </a:prstGeom>
        </p:spPr>
      </p:pic>
      <p:pic>
        <p:nvPicPr>
          <p:cNvPr id="6" name="Picture 5"/>
          <p:cNvPicPr>
            <a:picLocks noChangeAspect="1"/>
          </p:cNvPicPr>
          <p:nvPr/>
        </p:nvPicPr>
        <p:blipFill>
          <a:blip r:embed="rId5" cstate="print"/>
          <a:stretch>
            <a:fillRect/>
          </a:stretch>
        </p:blipFill>
        <p:spPr>
          <a:xfrm>
            <a:off x="11036789" y="5873057"/>
            <a:ext cx="481626" cy="353599"/>
          </a:xfrm>
          <a:prstGeom prst="rect">
            <a:avLst/>
          </a:prstGeom>
        </p:spPr>
      </p:pic>
    </p:spTree>
    <p:extLst>
      <p:ext uri="{BB962C8B-B14F-4D97-AF65-F5344CB8AC3E}">
        <p14:creationId xmlns="" xmlns:p14="http://schemas.microsoft.com/office/powerpoint/2010/main" val="1653123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4175277" y="491421"/>
            <a:ext cx="3728906" cy="923330"/>
          </a:xfrm>
          <a:prstGeom prst="rect">
            <a:avLst/>
          </a:prstGeom>
          <a:noFill/>
        </p:spPr>
        <p:txBody>
          <a:bodyPr wrap="none" lIns="91440" tIns="45720" rIns="91440" bIns="45720">
            <a:spAutoFit/>
          </a:bodyPr>
          <a:lstStyle/>
          <a:p>
            <a:pPr algn="ctr"/>
            <a:r>
              <a:rPr lang="en-US" sz="5400" b="1" u="sng" cap="none" spc="0" dirty="0" smtClean="0">
                <a:ln w="6600">
                  <a:solidFill>
                    <a:schemeClr val="accent2"/>
                  </a:solidFill>
                  <a:prstDash val="solid"/>
                </a:ln>
                <a:solidFill>
                  <a:srgbClr val="FFFFFF"/>
                </a:solidFill>
                <a:effectLst>
                  <a:outerShdw dist="38100" dir="2700000" algn="tl" rotWithShape="0">
                    <a:schemeClr val="accent2"/>
                  </a:outerShdw>
                </a:effectLst>
                <a:latin typeface="Algerian" panose="04020705040A02060702" pitchFamily="82" charset="0"/>
              </a:rPr>
              <a:t>OBJECTIVE</a:t>
            </a:r>
            <a:endParaRPr lang="en-US" sz="5400" b="1" u="sng" cap="none" spc="0" dirty="0">
              <a:ln w="6600">
                <a:solidFill>
                  <a:schemeClr val="accent2"/>
                </a:solidFill>
                <a:prstDash val="solid"/>
              </a:ln>
              <a:solidFill>
                <a:srgbClr val="FFFFFF"/>
              </a:solidFill>
              <a:effectLst>
                <a:outerShdw dist="38100" dir="2700000" algn="tl" rotWithShape="0">
                  <a:schemeClr val="accent2"/>
                </a:outerShdw>
              </a:effectLst>
              <a:latin typeface="Algerian" panose="04020705040A02060702" pitchFamily="82" charset="0"/>
            </a:endParaRPr>
          </a:p>
        </p:txBody>
      </p:sp>
      <p:sp>
        <p:nvSpPr>
          <p:cNvPr id="3" name="Rectangle 2"/>
          <p:cNvSpPr/>
          <p:nvPr/>
        </p:nvSpPr>
        <p:spPr>
          <a:xfrm>
            <a:off x="798510" y="1496762"/>
            <a:ext cx="10508566" cy="4493538"/>
          </a:xfrm>
          <a:prstGeom prst="rect">
            <a:avLst/>
          </a:prstGeom>
        </p:spPr>
        <p:txBody>
          <a:bodyPr wrap="square">
            <a:spAutoFit/>
          </a:bodyPr>
          <a:lstStyle/>
          <a:p>
            <a:pPr marL="285750" indent="-285750" algn="just">
              <a:buFont typeface="Wingdings" panose="05000000000000000000" pitchFamily="2" charset="2"/>
              <a:buChar char="§"/>
            </a:pPr>
            <a:r>
              <a:rPr lang="en-US" sz="2200" b="0" i="0" dirty="0" smtClean="0">
                <a:solidFill>
                  <a:srgbClr val="000000"/>
                </a:solidFill>
                <a:effectLst/>
                <a:latin typeface="Bookman Old Style" panose="02050604050505020204" pitchFamily="18" charset="0"/>
              </a:rPr>
              <a:t>Educate students in both the artistry and utility of the English language through the study of literature and other contemporary forms of culture.</a:t>
            </a:r>
          </a:p>
          <a:p>
            <a:pPr marL="285750" indent="-285750" algn="just"/>
            <a:endParaRPr lang="en-US" sz="2200" b="0" i="0" dirty="0" smtClean="0">
              <a:solidFill>
                <a:srgbClr val="000000"/>
              </a:solidFill>
              <a:effectLst/>
              <a:latin typeface="Bookman Old Style" panose="02050604050505020204" pitchFamily="18" charset="0"/>
            </a:endParaRPr>
          </a:p>
          <a:p>
            <a:pPr marL="285750" indent="-285750" algn="just">
              <a:buFont typeface="Wingdings" panose="05000000000000000000" pitchFamily="2" charset="2"/>
              <a:buChar char="§"/>
            </a:pPr>
            <a:r>
              <a:rPr lang="en-US" sz="2200" b="0" i="0" dirty="0" smtClean="0">
                <a:solidFill>
                  <a:srgbClr val="000000"/>
                </a:solidFill>
                <a:effectLst/>
                <a:latin typeface="Bookman Old Style" panose="02050604050505020204" pitchFamily="18" charset="0"/>
              </a:rPr>
              <a:t>Provide students with the critical faculties necessary in an academic environment, on the job, and in an increasingly complex, interdependent world.</a:t>
            </a:r>
          </a:p>
          <a:p>
            <a:pPr marL="285750" indent="-285750" algn="just"/>
            <a:endParaRPr lang="en-US" sz="2200" b="0" i="0" dirty="0" smtClean="0">
              <a:solidFill>
                <a:srgbClr val="000000"/>
              </a:solidFill>
              <a:effectLst/>
              <a:latin typeface="Bookman Old Style" panose="02050604050505020204" pitchFamily="18" charset="0"/>
            </a:endParaRPr>
          </a:p>
          <a:p>
            <a:pPr marL="285750" indent="-285750" algn="just">
              <a:buFont typeface="Wingdings" panose="05000000000000000000" pitchFamily="2" charset="2"/>
              <a:buChar char="§"/>
            </a:pPr>
            <a:r>
              <a:rPr lang="en-US" sz="2200" b="0" i="0" dirty="0" smtClean="0">
                <a:solidFill>
                  <a:srgbClr val="000000"/>
                </a:solidFill>
                <a:effectLst/>
                <a:latin typeface="Bookman Old Style" panose="02050604050505020204" pitchFamily="18" charset="0"/>
              </a:rPr>
              <a:t>Graduate students who are capable of performing research, analysis, and criticism of literary and cultural texts from different historical periods and genres.</a:t>
            </a:r>
          </a:p>
          <a:p>
            <a:pPr marL="285750" indent="-285750" algn="just"/>
            <a:endParaRPr lang="en-US" sz="2200" b="0" i="0" dirty="0" smtClean="0">
              <a:solidFill>
                <a:srgbClr val="000000"/>
              </a:solidFill>
              <a:effectLst/>
              <a:latin typeface="Bookman Old Style" panose="02050604050505020204" pitchFamily="18" charset="0"/>
            </a:endParaRPr>
          </a:p>
          <a:p>
            <a:pPr marL="285750" indent="-285750" algn="just">
              <a:buFont typeface="Wingdings" panose="05000000000000000000" pitchFamily="2" charset="2"/>
              <a:buChar char="§"/>
            </a:pPr>
            <a:r>
              <a:rPr lang="en-US" sz="2200" b="0" i="0" dirty="0" smtClean="0">
                <a:solidFill>
                  <a:srgbClr val="000000"/>
                </a:solidFill>
                <a:effectLst/>
                <a:latin typeface="Bookman Old Style" panose="02050604050505020204" pitchFamily="18" charset="0"/>
              </a:rPr>
              <a:t>Assist students in the development of intellectual flexibility, creativity, and cultural literacy so that they may engage in life-long learning.</a:t>
            </a:r>
            <a:endParaRPr lang="en-US" sz="2200" b="0" i="0" dirty="0">
              <a:solidFill>
                <a:srgbClr val="000000"/>
              </a:solidFill>
              <a:effectLst/>
              <a:latin typeface="Bookman Old Style" panose="02050604050505020204" pitchFamily="18" charset="0"/>
            </a:endParaRPr>
          </a:p>
        </p:txBody>
      </p:sp>
      <p:pic>
        <p:nvPicPr>
          <p:cNvPr id="5" name="Picture 4"/>
          <p:cNvPicPr>
            <a:picLocks noChangeAspect="1"/>
          </p:cNvPicPr>
          <p:nvPr/>
        </p:nvPicPr>
        <p:blipFill>
          <a:blip r:embed="rId3" cstate="print"/>
          <a:stretch>
            <a:fillRect/>
          </a:stretch>
        </p:blipFill>
        <p:spPr>
          <a:xfrm>
            <a:off x="574437"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643038"/>
            <a:ext cx="481626" cy="353599"/>
          </a:xfrm>
          <a:prstGeom prst="rect">
            <a:avLst/>
          </a:prstGeom>
        </p:spPr>
      </p:pic>
      <p:pic>
        <p:nvPicPr>
          <p:cNvPr id="7" name="Picture 6"/>
          <p:cNvPicPr>
            <a:picLocks noChangeAspect="1"/>
          </p:cNvPicPr>
          <p:nvPr/>
        </p:nvPicPr>
        <p:blipFill>
          <a:blip r:embed="rId3" cstate="print"/>
          <a:stretch>
            <a:fillRect/>
          </a:stretch>
        </p:blipFill>
        <p:spPr>
          <a:xfrm>
            <a:off x="11036789" y="5873057"/>
            <a:ext cx="481626" cy="353599"/>
          </a:xfrm>
          <a:prstGeom prst="rect">
            <a:avLst/>
          </a:prstGeom>
        </p:spPr>
      </p:pic>
      <p:pic>
        <p:nvPicPr>
          <p:cNvPr id="8" name="Picture 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36965550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4946045" y="505488"/>
            <a:ext cx="2271776" cy="923330"/>
          </a:xfrm>
          <a:prstGeom prst="rect">
            <a:avLst/>
          </a:prstGeom>
          <a:noFill/>
        </p:spPr>
        <p:txBody>
          <a:bodyPr wrap="square" lIns="91440" tIns="45720" rIns="91440" bIns="45720">
            <a:spAutoFit/>
          </a:bodyPr>
          <a:lstStyle/>
          <a:p>
            <a:pPr algn="ctr"/>
            <a:r>
              <a:rPr lang="en-US" sz="5400" b="1" u="sng" cap="none" spc="0" dirty="0" smtClean="0">
                <a:ln w="6600">
                  <a:solidFill>
                    <a:schemeClr val="accent2"/>
                  </a:solidFill>
                  <a:prstDash val="solid"/>
                </a:ln>
                <a:solidFill>
                  <a:srgbClr val="FFFFFF"/>
                </a:solidFill>
                <a:effectLst>
                  <a:outerShdw dist="38100" dir="2700000" algn="tl" rotWithShape="0">
                    <a:schemeClr val="accent2"/>
                  </a:outerShdw>
                </a:effectLst>
                <a:latin typeface="Algerian" panose="04020705040A02060702" pitchFamily="82" charset="0"/>
              </a:rPr>
              <a:t>VISION</a:t>
            </a:r>
            <a:endParaRPr lang="en-US" sz="5400" b="1" u="sng" cap="none" spc="0" dirty="0">
              <a:ln w="6600">
                <a:solidFill>
                  <a:schemeClr val="accent2"/>
                </a:solidFill>
                <a:prstDash val="solid"/>
              </a:ln>
              <a:solidFill>
                <a:srgbClr val="FFFFFF"/>
              </a:solidFill>
              <a:effectLst>
                <a:outerShdw dist="38100" dir="2700000" algn="tl" rotWithShape="0">
                  <a:schemeClr val="accent2"/>
                </a:outerShdw>
              </a:effectLst>
              <a:latin typeface="Algerian" panose="04020705040A02060702" pitchFamily="82" charset="0"/>
            </a:endParaRPr>
          </a:p>
        </p:txBody>
      </p:sp>
      <p:sp>
        <p:nvSpPr>
          <p:cNvPr id="3" name="Rectangle 2"/>
          <p:cNvSpPr/>
          <p:nvPr/>
        </p:nvSpPr>
        <p:spPr>
          <a:xfrm>
            <a:off x="1334086" y="1502229"/>
            <a:ext cx="9939159" cy="4801314"/>
          </a:xfrm>
          <a:prstGeom prst="rect">
            <a:avLst/>
          </a:prstGeom>
        </p:spPr>
        <p:txBody>
          <a:bodyPr wrap="square">
            <a:spAutoFit/>
          </a:bodyPr>
          <a:lstStyle/>
          <a:p>
            <a:pPr algn="just">
              <a:buFont typeface="Arial" panose="020B0604020202020204" pitchFamily="34" charset="0"/>
              <a:buChar char="•"/>
            </a:pPr>
            <a:r>
              <a:rPr lang="en-US" b="0" i="0" dirty="0" smtClean="0">
                <a:solidFill>
                  <a:srgbClr val="000000"/>
                </a:solidFill>
                <a:effectLst/>
                <a:latin typeface="Bookman Old Style" panose="02050604050505020204" pitchFamily="18" charset="0"/>
              </a:rPr>
              <a:t>To provide appropriate pedagogies - including class size - and environments (classrooms, equipment, resources, and technology) that will lead student retention and success</a:t>
            </a:r>
            <a:r>
              <a:rPr lang="en-US" b="0" i="0" dirty="0" smtClean="0">
                <a:solidFill>
                  <a:srgbClr val="000000"/>
                </a:solidFill>
                <a:effectLst/>
                <a:latin typeface="Bookman Old Style" panose="02050604050505020204" pitchFamily="18" charset="0"/>
              </a:rPr>
              <a:t>.</a:t>
            </a:r>
          </a:p>
          <a:p>
            <a:pPr algn="just"/>
            <a:endParaRPr lang="en-US" b="0" i="0" dirty="0" smtClean="0">
              <a:solidFill>
                <a:srgbClr val="000000"/>
              </a:solidFill>
              <a:effectLst/>
              <a:latin typeface="Bookman Old Style" panose="02050604050505020204" pitchFamily="18" charset="0"/>
            </a:endParaRPr>
          </a:p>
          <a:p>
            <a:pPr algn="just">
              <a:buFont typeface="Arial" panose="020B0604020202020204" pitchFamily="34" charset="0"/>
              <a:buChar char="•"/>
            </a:pPr>
            <a:r>
              <a:rPr lang="en-US" b="0" i="0" dirty="0" smtClean="0">
                <a:solidFill>
                  <a:srgbClr val="000000"/>
                </a:solidFill>
                <a:effectLst/>
                <a:latin typeface="Bookman Old Style" panose="02050604050505020204" pitchFamily="18" charset="0"/>
              </a:rPr>
              <a:t>To help students see themselves as professionals, as part of a discipline with skills and abilities valuable in the business, teaching, publishing, or post-graduate work</a:t>
            </a:r>
            <a:r>
              <a:rPr lang="en-US" b="0" i="0" dirty="0" smtClean="0">
                <a:solidFill>
                  <a:srgbClr val="000000"/>
                </a:solidFill>
                <a:effectLst/>
                <a:latin typeface="Bookman Old Style" panose="02050604050505020204" pitchFamily="18" charset="0"/>
              </a:rPr>
              <a:t>.</a:t>
            </a:r>
          </a:p>
          <a:p>
            <a:pPr algn="just"/>
            <a:endParaRPr lang="en-US" b="0" i="0" dirty="0" smtClean="0">
              <a:solidFill>
                <a:srgbClr val="000000"/>
              </a:solidFill>
              <a:effectLst/>
              <a:latin typeface="Bookman Old Style" panose="02050604050505020204" pitchFamily="18" charset="0"/>
            </a:endParaRPr>
          </a:p>
          <a:p>
            <a:pPr algn="just">
              <a:buFont typeface="Arial" panose="020B0604020202020204" pitchFamily="34" charset="0"/>
              <a:buChar char="•"/>
            </a:pPr>
            <a:r>
              <a:rPr lang="en-US" b="0" i="0" dirty="0" smtClean="0">
                <a:solidFill>
                  <a:srgbClr val="000000"/>
                </a:solidFill>
                <a:effectLst/>
                <a:latin typeface="Bookman Old Style" panose="02050604050505020204" pitchFamily="18" charset="0"/>
              </a:rPr>
              <a:t>To give students a sense of themselves as citizens of a larger community by encouraging participation in service learning and in diverse and international course work and programming</a:t>
            </a:r>
            <a:r>
              <a:rPr lang="en-US" b="0" i="0" dirty="0" smtClean="0">
                <a:solidFill>
                  <a:srgbClr val="000000"/>
                </a:solidFill>
                <a:effectLst/>
                <a:latin typeface="Bookman Old Style" panose="02050604050505020204" pitchFamily="18" charset="0"/>
              </a:rPr>
              <a:t>.</a:t>
            </a:r>
          </a:p>
          <a:p>
            <a:pPr algn="just"/>
            <a:endParaRPr lang="en-US" b="0" i="0" dirty="0" smtClean="0">
              <a:solidFill>
                <a:srgbClr val="000000"/>
              </a:solidFill>
              <a:effectLst/>
              <a:latin typeface="Bookman Old Style" panose="02050604050505020204" pitchFamily="18" charset="0"/>
            </a:endParaRPr>
          </a:p>
          <a:p>
            <a:pPr algn="just">
              <a:buFont typeface="Arial" panose="020B0604020202020204" pitchFamily="34" charset="0"/>
              <a:buChar char="•"/>
            </a:pPr>
            <a:r>
              <a:rPr lang="en-US" b="0" i="0" dirty="0" smtClean="0">
                <a:solidFill>
                  <a:srgbClr val="000000"/>
                </a:solidFill>
                <a:effectLst/>
                <a:latin typeface="Bookman Old Style" panose="02050604050505020204" pitchFamily="18" charset="0"/>
              </a:rPr>
              <a:t>To assure that students encounter creativity crucial to English studies through theater productions, readings by professional writers, and their own creative and critical production and presentation</a:t>
            </a:r>
            <a:r>
              <a:rPr lang="en-US" b="0" i="0" dirty="0" smtClean="0">
                <a:solidFill>
                  <a:srgbClr val="000000"/>
                </a:solidFill>
                <a:effectLst/>
                <a:latin typeface="Bookman Old Style" panose="02050604050505020204" pitchFamily="18" charset="0"/>
              </a:rPr>
              <a:t>.</a:t>
            </a:r>
          </a:p>
          <a:p>
            <a:pPr algn="just"/>
            <a:endParaRPr lang="en-US" b="0" i="0" dirty="0" smtClean="0">
              <a:solidFill>
                <a:srgbClr val="000000"/>
              </a:solidFill>
              <a:effectLst/>
              <a:latin typeface="Bookman Old Style" panose="02050604050505020204" pitchFamily="18" charset="0"/>
            </a:endParaRPr>
          </a:p>
          <a:p>
            <a:pPr algn="just">
              <a:buFont typeface="Arial" panose="020B0604020202020204" pitchFamily="34" charset="0"/>
              <a:buChar char="•"/>
            </a:pPr>
            <a:r>
              <a:rPr lang="en-US" b="0" i="0" dirty="0" smtClean="0">
                <a:solidFill>
                  <a:srgbClr val="000000"/>
                </a:solidFill>
                <a:effectLst/>
                <a:latin typeface="Bookman Old Style" panose="02050604050505020204" pitchFamily="18" charset="0"/>
              </a:rPr>
              <a:t>To balance the needs of general education - communication, diversity, global perspectives, interdisciplinary studies.</a:t>
            </a:r>
          </a:p>
        </p:txBody>
      </p:sp>
      <p:pic>
        <p:nvPicPr>
          <p:cNvPr id="5" name="Picture 4"/>
          <p:cNvPicPr>
            <a:picLocks noChangeAspect="1"/>
          </p:cNvPicPr>
          <p:nvPr/>
        </p:nvPicPr>
        <p:blipFill>
          <a:blip r:embed="rId3" cstate="print"/>
          <a:stretch>
            <a:fillRect/>
          </a:stretch>
        </p:blipFill>
        <p:spPr>
          <a:xfrm>
            <a:off x="574437" y="643038"/>
            <a:ext cx="481626" cy="353599"/>
          </a:xfrm>
          <a:prstGeom prst="rect">
            <a:avLst/>
          </a:prstGeom>
        </p:spPr>
      </p:pic>
      <p:pic>
        <p:nvPicPr>
          <p:cNvPr id="6" name="Picture 5"/>
          <p:cNvPicPr>
            <a:picLocks noChangeAspect="1"/>
          </p:cNvPicPr>
          <p:nvPr/>
        </p:nvPicPr>
        <p:blipFill>
          <a:blip r:embed="rId3" cstate="print"/>
          <a:stretch>
            <a:fillRect/>
          </a:stretch>
        </p:blipFill>
        <p:spPr>
          <a:xfrm>
            <a:off x="11036789" y="643038"/>
            <a:ext cx="481626" cy="353599"/>
          </a:xfrm>
          <a:prstGeom prst="rect">
            <a:avLst/>
          </a:prstGeom>
        </p:spPr>
      </p:pic>
      <p:pic>
        <p:nvPicPr>
          <p:cNvPr id="7" name="Picture 6"/>
          <p:cNvPicPr>
            <a:picLocks noChangeAspect="1"/>
          </p:cNvPicPr>
          <p:nvPr/>
        </p:nvPicPr>
        <p:blipFill>
          <a:blip r:embed="rId3" cstate="print"/>
          <a:stretch>
            <a:fillRect/>
          </a:stretch>
        </p:blipFill>
        <p:spPr>
          <a:xfrm>
            <a:off x="11036789" y="5873057"/>
            <a:ext cx="481626" cy="353599"/>
          </a:xfrm>
          <a:prstGeom prst="rect">
            <a:avLst/>
          </a:prstGeom>
        </p:spPr>
      </p:pic>
      <p:pic>
        <p:nvPicPr>
          <p:cNvPr id="8" name="Picture 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1083361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Title 1"/>
          <p:cNvSpPr>
            <a:spLocks noGrp="1"/>
          </p:cNvSpPr>
          <p:nvPr>
            <p:ph type="title"/>
          </p:nvPr>
        </p:nvSpPr>
        <p:spPr>
          <a:xfrm>
            <a:off x="1295402" y="610089"/>
            <a:ext cx="9601196" cy="1303867"/>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u="sng" dirty="0" smtClean="0">
                <a:ln/>
                <a:solidFill>
                  <a:schemeClr val="accent3"/>
                </a:solidFill>
                <a:latin typeface="Times New Roman" pitchFamily="18" charset="0"/>
                <a:cs typeface="Times New Roman" pitchFamily="18" charset="0"/>
              </a:rPr>
              <a:t>The Present Team</a:t>
            </a:r>
            <a:endParaRPr lang="en-IN" b="1" u="sng" dirty="0">
              <a:ln/>
              <a:solidFill>
                <a:schemeClr val="accent3"/>
              </a:solidFill>
              <a:latin typeface="Times New Roman" pitchFamily="18" charset="0"/>
              <a:cs typeface="Times New Roman" pitchFamily="18" charset="0"/>
            </a:endParaRPr>
          </a:p>
        </p:txBody>
      </p:sp>
      <p:sp>
        <p:nvSpPr>
          <p:cNvPr id="3" name="Content Placeholder 2"/>
          <p:cNvSpPr>
            <a:spLocks noGrp="1"/>
          </p:cNvSpPr>
          <p:nvPr>
            <p:ph idx="1"/>
          </p:nvPr>
        </p:nvSpPr>
        <p:spPr>
          <a:xfrm>
            <a:off x="717452" y="2095501"/>
            <a:ext cx="10895428" cy="817516"/>
          </a:xfrm>
        </p:spPr>
        <p:txBody>
          <a:bodyPr>
            <a:normAutofit/>
          </a:bodyPr>
          <a:lstStyle/>
          <a:p>
            <a:pPr>
              <a:buNone/>
            </a:pPr>
            <a:r>
              <a:rPr lang="en-US" dirty="0" smtClean="0">
                <a:latin typeface="Times New Roman" pitchFamily="18" charset="0"/>
                <a:cs typeface="Times New Roman" pitchFamily="18" charset="0"/>
              </a:rPr>
              <a:t>Presently, the Department of English comprises the following </a:t>
            </a:r>
            <a:r>
              <a:rPr lang="en-US" b="1" dirty="0" smtClean="0">
                <a:latin typeface="Times New Roman" pitchFamily="18" charset="0"/>
                <a:cs typeface="Times New Roman" pitchFamily="18" charset="0"/>
              </a:rPr>
              <a:t>three</a:t>
            </a:r>
            <a:r>
              <a:rPr lang="en-US" dirty="0" smtClean="0">
                <a:latin typeface="Times New Roman" pitchFamily="18" charset="0"/>
                <a:cs typeface="Times New Roman" pitchFamily="18" charset="0"/>
              </a:rPr>
              <a:t> staff members:</a:t>
            </a:r>
          </a:p>
          <a:p>
            <a:pPr>
              <a:buNone/>
            </a:pPr>
            <a:endParaRPr lang="en-US" b="1" dirty="0" smtClean="0"/>
          </a:p>
        </p:txBody>
      </p:sp>
      <p:sp>
        <p:nvSpPr>
          <p:cNvPr id="4" name="TextBox 3"/>
          <p:cNvSpPr txBox="1"/>
          <p:nvPr/>
        </p:nvSpPr>
        <p:spPr>
          <a:xfrm>
            <a:off x="1671191" y="3036278"/>
            <a:ext cx="8382000" cy="2308324"/>
          </a:xfrm>
          <a:prstGeom prst="rect">
            <a:avLst/>
          </a:prstGeom>
          <a:noFill/>
        </p:spPr>
        <p:txBody>
          <a:bodyPr wrap="square" rtlCol="0">
            <a:spAutoFit/>
          </a:bodyPr>
          <a:lstStyle/>
          <a:p>
            <a:pPr>
              <a:buFont typeface="Arial" pitchFamily="34" charset="0"/>
              <a:buChar char="•"/>
            </a:pPr>
            <a:r>
              <a:rPr lang="en-US" sz="3200" dirty="0"/>
              <a:t> </a:t>
            </a:r>
            <a:r>
              <a:rPr lang="en-US" sz="2800" dirty="0" smtClean="0">
                <a:latin typeface="Times New Roman" pitchFamily="18" charset="0"/>
                <a:cs typeface="Times New Roman" pitchFamily="18" charset="0"/>
              </a:rPr>
              <a:t>Prof. Bishnupriya Maharatha (</a:t>
            </a:r>
            <a:r>
              <a:rPr lang="en-US" sz="2800" b="1" dirty="0" smtClean="0">
                <a:latin typeface="Times New Roman" pitchFamily="18" charset="0"/>
                <a:cs typeface="Times New Roman" pitchFamily="18" charset="0"/>
              </a:rPr>
              <a:t>Head of Department</a:t>
            </a:r>
            <a:r>
              <a:rPr lang="en-US" sz="2800" dirty="0" smtClean="0">
                <a:latin typeface="Times New Roman" pitchFamily="18" charset="0"/>
                <a:cs typeface="Times New Roman" pitchFamily="18" charset="0"/>
              </a:rPr>
              <a:t>)</a:t>
            </a:r>
          </a:p>
          <a:p>
            <a:pPr marL="457200" lvl="2"/>
            <a:endParaRPr lang="en-US" sz="2800" dirty="0">
              <a:latin typeface="Times New Roman" pitchFamily="18" charset="0"/>
              <a:cs typeface="Times New Roman" pitchFamily="18" charset="0"/>
            </a:endParaRPr>
          </a:p>
          <a:p>
            <a:pPr>
              <a:buFont typeface="Arial" pitchFamily="34" charset="0"/>
              <a:buChar char="•"/>
            </a:pPr>
            <a:r>
              <a:rPr lang="en-US" sz="2800" dirty="0" smtClean="0">
                <a:latin typeface="Times New Roman" pitchFamily="18" charset="0"/>
                <a:cs typeface="Times New Roman" pitchFamily="18" charset="0"/>
              </a:rPr>
              <a:t> Mr. Manish Prabhakar Singh </a:t>
            </a:r>
            <a:r>
              <a:rPr lang="en-US" sz="2800" dirty="0">
                <a:latin typeface="Times New Roman" pitchFamily="18" charset="0"/>
                <a:cs typeface="Times New Roman" pitchFamily="18" charset="0"/>
              </a:rPr>
              <a:t>(Guest Faculty</a:t>
            </a:r>
            <a:r>
              <a:rPr lang="en-US" sz="2800" dirty="0" smtClean="0">
                <a:latin typeface="Times New Roman" pitchFamily="18" charset="0"/>
                <a:cs typeface="Times New Roman" pitchFamily="18" charset="0"/>
              </a:rPr>
              <a:t>)</a:t>
            </a:r>
          </a:p>
          <a:p>
            <a:endParaRPr lang="en-US" sz="2800" dirty="0">
              <a:latin typeface="Times New Roman" pitchFamily="18" charset="0"/>
              <a:cs typeface="Times New Roman" pitchFamily="18" charset="0"/>
            </a:endParaRPr>
          </a:p>
          <a:p>
            <a:pPr>
              <a:buFont typeface="Arial" pitchFamily="34" charset="0"/>
              <a:buChar char="•"/>
            </a:pPr>
            <a:r>
              <a:rPr lang="en-US" sz="2800" dirty="0" smtClean="0">
                <a:latin typeface="Times New Roman" pitchFamily="18" charset="0"/>
                <a:cs typeface="Times New Roman" pitchFamily="18" charset="0"/>
              </a:rPr>
              <a:t> Miss. Purnima Kumari </a:t>
            </a:r>
            <a:r>
              <a:rPr lang="en-US" sz="2800" dirty="0">
                <a:latin typeface="Times New Roman" pitchFamily="18" charset="0"/>
                <a:cs typeface="Times New Roman" pitchFamily="18" charset="0"/>
              </a:rPr>
              <a:t>(Guest Faculty)</a:t>
            </a:r>
          </a:p>
        </p:txBody>
      </p:sp>
      <p:pic>
        <p:nvPicPr>
          <p:cNvPr id="6" name="Picture 5"/>
          <p:cNvPicPr>
            <a:picLocks noChangeAspect="1"/>
          </p:cNvPicPr>
          <p:nvPr/>
        </p:nvPicPr>
        <p:blipFill>
          <a:blip r:embed="rId3" cstate="print"/>
          <a:stretch>
            <a:fillRect/>
          </a:stretch>
        </p:blipFill>
        <p:spPr>
          <a:xfrm>
            <a:off x="574437" y="643038"/>
            <a:ext cx="481626" cy="353599"/>
          </a:xfrm>
          <a:prstGeom prst="rect">
            <a:avLst/>
          </a:prstGeom>
        </p:spPr>
      </p:pic>
      <p:pic>
        <p:nvPicPr>
          <p:cNvPr id="7" name="Picture 6"/>
          <p:cNvPicPr>
            <a:picLocks noChangeAspect="1"/>
          </p:cNvPicPr>
          <p:nvPr/>
        </p:nvPicPr>
        <p:blipFill>
          <a:blip r:embed="rId3" cstate="print"/>
          <a:stretch>
            <a:fillRect/>
          </a:stretch>
        </p:blipFill>
        <p:spPr>
          <a:xfrm>
            <a:off x="11036789" y="643038"/>
            <a:ext cx="481626" cy="353599"/>
          </a:xfrm>
          <a:prstGeom prst="rect">
            <a:avLst/>
          </a:prstGeom>
        </p:spPr>
      </p:pic>
      <p:pic>
        <p:nvPicPr>
          <p:cNvPr id="8" name="Picture 7"/>
          <p:cNvPicPr>
            <a:picLocks noChangeAspect="1"/>
          </p:cNvPicPr>
          <p:nvPr/>
        </p:nvPicPr>
        <p:blipFill>
          <a:blip r:embed="rId3" cstate="print"/>
          <a:stretch>
            <a:fillRect/>
          </a:stretch>
        </p:blipFill>
        <p:spPr>
          <a:xfrm>
            <a:off x="11036789" y="5873057"/>
            <a:ext cx="481626" cy="353599"/>
          </a:xfrm>
          <a:prstGeom prst="rect">
            <a:avLst/>
          </a:prstGeom>
        </p:spPr>
      </p:pic>
      <p:pic>
        <p:nvPicPr>
          <p:cNvPr id="9" name="Picture 8"/>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2347181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3286082" y="533625"/>
            <a:ext cx="5422895"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chemeClr val="accent3"/>
                </a:solidFill>
                <a:effectLst/>
                <a:latin typeface="Times New Roman" panose="02020603050405020304" pitchFamily="18" charset="0"/>
                <a:cs typeface="Times New Roman" panose="02020603050405020304" pitchFamily="18" charset="0"/>
              </a:rPr>
              <a:t>FACULTY PROFILE</a:t>
            </a:r>
            <a:endParaRPr lang="en-US" sz="4400" b="1" cap="none" spc="0" dirty="0">
              <a:ln/>
              <a:solidFill>
                <a:schemeClr val="accent3"/>
              </a:solidFill>
              <a:effectLst/>
              <a:latin typeface="Times New Roman" panose="02020603050405020304" pitchFamily="18" charset="0"/>
              <a:cs typeface="Times New Roman" panose="02020603050405020304" pitchFamily="18" charset="0"/>
            </a:endParaRPr>
          </a:p>
        </p:txBody>
      </p:sp>
      <p:sp>
        <p:nvSpPr>
          <p:cNvPr id="3" name="Text Box 2" descr="img059"/>
          <p:cNvSpPr txBox="1">
            <a:spLocks noChangeArrowheads="1"/>
          </p:cNvSpPr>
          <p:nvPr/>
        </p:nvSpPr>
        <p:spPr bwMode="auto">
          <a:xfrm>
            <a:off x="9200271" y="1688122"/>
            <a:ext cx="1913206" cy="2883877"/>
          </a:xfrm>
          <a:prstGeom prst="rect">
            <a:avLst/>
          </a:prstGeom>
          <a:blipFill dpi="0" rotWithShape="1">
            <a:blip r:embed="rId3" cstate="print"/>
            <a:srcRect/>
            <a:stretch>
              <a:fillRect l="-4411" t="-3030" r="-5148" b="1"/>
            </a:stretch>
          </a:bli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Content Placeholder 2"/>
          <p:cNvSpPr txBox="1">
            <a:spLocks/>
          </p:cNvSpPr>
          <p:nvPr/>
        </p:nvSpPr>
        <p:spPr>
          <a:xfrm>
            <a:off x="861059" y="2513109"/>
            <a:ext cx="7326337" cy="3542993"/>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Area of Specialization- American Literature</a:t>
            </a: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Teaching Experience: 33 years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Areas of Interest: Drama, Poetry, Literary History, Literary Theory &amp; Criticism, Culture Studies, Film Studies, Translation Studies.</a:t>
            </a:r>
          </a:p>
        </p:txBody>
      </p:sp>
      <p:sp>
        <p:nvSpPr>
          <p:cNvPr id="5" name="Rectangle 4"/>
          <p:cNvSpPr/>
          <p:nvPr/>
        </p:nvSpPr>
        <p:spPr>
          <a:xfrm>
            <a:off x="861059" y="1584922"/>
            <a:ext cx="6532558" cy="646331"/>
          </a:xfrm>
          <a:prstGeom prst="rect">
            <a:avLst/>
          </a:prstGeom>
        </p:spPr>
        <p:txBody>
          <a:bodyPr wrap="none">
            <a:spAutoFit/>
          </a:bodyPr>
          <a:lstStyle/>
          <a:p>
            <a:r>
              <a:rPr lang="en-US" sz="3600" u="sng" dirty="0" smtClean="0">
                <a:latin typeface="Times New Roman" panose="02020603050405020304" pitchFamily="18" charset="0"/>
                <a:ea typeface="Times New Roman" panose="02020603050405020304" pitchFamily="18" charset="0"/>
              </a:rPr>
              <a:t>Prof. Mrs. Bishnupriya </a:t>
            </a:r>
            <a:r>
              <a:rPr lang="en-US" sz="3600" u="sng" dirty="0">
                <a:latin typeface="Times New Roman" panose="02020603050405020304" pitchFamily="18" charset="0"/>
                <a:ea typeface="Times New Roman" panose="02020603050405020304" pitchFamily="18" charset="0"/>
              </a:rPr>
              <a:t>Maharatha</a:t>
            </a:r>
            <a:endParaRPr lang="en-US" sz="3600" u="sng" dirty="0"/>
          </a:p>
        </p:txBody>
      </p:sp>
      <p:pic>
        <p:nvPicPr>
          <p:cNvPr id="7" name="Picture 6"/>
          <p:cNvPicPr>
            <a:picLocks noChangeAspect="1"/>
          </p:cNvPicPr>
          <p:nvPr/>
        </p:nvPicPr>
        <p:blipFill>
          <a:blip r:embed="rId4" cstate="print"/>
          <a:stretch>
            <a:fillRect/>
          </a:stretch>
        </p:blipFill>
        <p:spPr>
          <a:xfrm>
            <a:off x="574437" y="643038"/>
            <a:ext cx="481626" cy="353599"/>
          </a:xfrm>
          <a:prstGeom prst="rect">
            <a:avLst/>
          </a:prstGeom>
        </p:spPr>
      </p:pic>
      <p:pic>
        <p:nvPicPr>
          <p:cNvPr id="8" name="Picture 7"/>
          <p:cNvPicPr>
            <a:picLocks noChangeAspect="1"/>
          </p:cNvPicPr>
          <p:nvPr/>
        </p:nvPicPr>
        <p:blipFill>
          <a:blip r:embed="rId4" cstate="print"/>
          <a:stretch>
            <a:fillRect/>
          </a:stretch>
        </p:blipFill>
        <p:spPr>
          <a:xfrm>
            <a:off x="11036789" y="643038"/>
            <a:ext cx="481626" cy="353599"/>
          </a:xfrm>
          <a:prstGeom prst="rect">
            <a:avLst/>
          </a:prstGeom>
        </p:spPr>
      </p:pic>
      <p:pic>
        <p:nvPicPr>
          <p:cNvPr id="9" name="Picture 8"/>
          <p:cNvPicPr>
            <a:picLocks noChangeAspect="1"/>
          </p:cNvPicPr>
          <p:nvPr/>
        </p:nvPicPr>
        <p:blipFill>
          <a:blip r:embed="rId4" cstate="print"/>
          <a:stretch>
            <a:fillRect/>
          </a:stretch>
        </p:blipFill>
        <p:spPr>
          <a:xfrm>
            <a:off x="11036789" y="5873057"/>
            <a:ext cx="481626" cy="353599"/>
          </a:xfrm>
          <a:prstGeom prst="rect">
            <a:avLst/>
          </a:prstGeom>
        </p:spPr>
      </p:pic>
      <p:pic>
        <p:nvPicPr>
          <p:cNvPr id="10" name="Picture 9"/>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1731403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3286082" y="533625"/>
            <a:ext cx="5422895"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chemeClr val="accent3"/>
                </a:solidFill>
                <a:effectLst/>
                <a:latin typeface="Times New Roman" panose="02020603050405020304" pitchFamily="18" charset="0"/>
                <a:cs typeface="Times New Roman" panose="02020603050405020304" pitchFamily="18" charset="0"/>
              </a:rPr>
              <a:t>FACULTY PROFILE</a:t>
            </a:r>
            <a:endParaRPr lang="en-US" sz="4400" b="1" cap="none" spc="0" dirty="0">
              <a:ln/>
              <a:solidFill>
                <a:schemeClr val="accent3"/>
              </a:solidFill>
              <a:effectLst/>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861059" y="2513109"/>
            <a:ext cx="7326337" cy="3542993"/>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Area of Specialization-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Australian and Canadian Literature</a:t>
            </a: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r>
              <a:rPr lang="en-US" dirty="0" smtClean="0">
                <a:latin typeface="Times New Roman" pitchFamily="18" charset="0"/>
                <a:cs typeface="Times New Roman" pitchFamily="18" charset="0"/>
              </a:rPr>
              <a:t>Serving since 2019 – till Date</a:t>
            </a:r>
          </a:p>
        </p:txBody>
      </p:sp>
      <p:sp>
        <p:nvSpPr>
          <p:cNvPr id="5" name="Rectangle 4"/>
          <p:cNvSpPr/>
          <p:nvPr/>
        </p:nvSpPr>
        <p:spPr>
          <a:xfrm>
            <a:off x="861059" y="1584922"/>
            <a:ext cx="4403770" cy="646331"/>
          </a:xfrm>
          <a:prstGeom prst="rect">
            <a:avLst/>
          </a:prstGeom>
        </p:spPr>
        <p:txBody>
          <a:bodyPr wrap="none">
            <a:spAutoFit/>
          </a:bodyPr>
          <a:lstStyle/>
          <a:p>
            <a:r>
              <a:rPr lang="en-US" sz="3600" u="sng" dirty="0" smtClean="0">
                <a:latin typeface="Times New Roman" panose="02020603050405020304" pitchFamily="18" charset="0"/>
              </a:rPr>
              <a:t>Miss. Purnima Kumari</a:t>
            </a:r>
            <a:endParaRPr lang="en-US" sz="3600" u="sng" dirty="0"/>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08977" y="1584922"/>
            <a:ext cx="1974166" cy="2270291"/>
          </a:xfrm>
          <a:prstGeom prst="rect">
            <a:avLst/>
          </a:prstGeom>
        </p:spPr>
      </p:pic>
      <p:sp>
        <p:nvSpPr>
          <p:cNvPr id="3" name="Rectangle 2"/>
          <p:cNvSpPr/>
          <p:nvPr/>
        </p:nvSpPr>
        <p:spPr>
          <a:xfrm>
            <a:off x="421101" y="3996278"/>
            <a:ext cx="7179212" cy="1569660"/>
          </a:xfrm>
          <a:prstGeom prst="rect">
            <a:avLst/>
          </a:prstGeom>
        </p:spPr>
        <p:txBody>
          <a:bodyPr wrap="square">
            <a:spAutoFit/>
          </a:bodyPr>
          <a:lstStyle/>
          <a:p>
            <a:pPr marL="742950" lvl="1" indent="-285750">
              <a:buClr>
                <a:schemeClr val="accent1">
                  <a:lumMod val="75000"/>
                </a:schemeClr>
              </a:buClr>
              <a:buFont typeface="Arial" panose="020B0604020202020204" pitchFamily="34" charset="0"/>
              <a:buChar char="•"/>
            </a:pPr>
            <a:r>
              <a:rPr lang="en-US" sz="2400" dirty="0">
                <a:latin typeface="Times New Roman" pitchFamily="18" charset="0"/>
                <a:cs typeface="Times New Roman" pitchFamily="18" charset="0"/>
              </a:rPr>
              <a:t>Areas of Interest: British </a:t>
            </a:r>
            <a:r>
              <a:rPr lang="en-US" sz="2400" dirty="0" smtClean="0">
                <a:latin typeface="Times New Roman" pitchFamily="18" charset="0"/>
                <a:cs typeface="Times New Roman" pitchFamily="18" charset="0"/>
              </a:rPr>
              <a:t>Drama, British Novel,   </a:t>
            </a:r>
            <a:r>
              <a:rPr lang="en-US" sz="2400" dirty="0">
                <a:latin typeface="Times New Roman" pitchFamily="18" charset="0"/>
                <a:cs typeface="Times New Roman" pitchFamily="18" charset="0"/>
              </a:rPr>
              <a:t>Literary History, Literary Theory &amp; Criticism, Commonwealth Literature, Translation Studies, Diaspora Studies</a:t>
            </a:r>
          </a:p>
        </p:txBody>
      </p:sp>
      <p:pic>
        <p:nvPicPr>
          <p:cNvPr id="8" name="Picture 7"/>
          <p:cNvPicPr>
            <a:picLocks noChangeAspect="1"/>
          </p:cNvPicPr>
          <p:nvPr/>
        </p:nvPicPr>
        <p:blipFill>
          <a:blip r:embed="rId4" cstate="print"/>
          <a:stretch>
            <a:fillRect/>
          </a:stretch>
        </p:blipFill>
        <p:spPr>
          <a:xfrm>
            <a:off x="574437" y="643038"/>
            <a:ext cx="481626" cy="353599"/>
          </a:xfrm>
          <a:prstGeom prst="rect">
            <a:avLst/>
          </a:prstGeom>
        </p:spPr>
      </p:pic>
      <p:pic>
        <p:nvPicPr>
          <p:cNvPr id="9" name="Picture 8"/>
          <p:cNvPicPr>
            <a:picLocks noChangeAspect="1"/>
          </p:cNvPicPr>
          <p:nvPr/>
        </p:nvPicPr>
        <p:blipFill>
          <a:blip r:embed="rId4" cstate="print"/>
          <a:stretch>
            <a:fillRect/>
          </a:stretch>
        </p:blipFill>
        <p:spPr>
          <a:xfrm>
            <a:off x="11036789" y="643038"/>
            <a:ext cx="481626" cy="353599"/>
          </a:xfrm>
          <a:prstGeom prst="rect">
            <a:avLst/>
          </a:prstGeom>
        </p:spPr>
      </p:pic>
      <p:pic>
        <p:nvPicPr>
          <p:cNvPr id="10" name="Picture 9"/>
          <p:cNvPicPr>
            <a:picLocks noChangeAspect="1"/>
          </p:cNvPicPr>
          <p:nvPr/>
        </p:nvPicPr>
        <p:blipFill>
          <a:blip r:embed="rId4" cstate="print"/>
          <a:stretch>
            <a:fillRect/>
          </a:stretch>
        </p:blipFill>
        <p:spPr>
          <a:xfrm>
            <a:off x="11036789" y="5873057"/>
            <a:ext cx="481626" cy="353599"/>
          </a:xfrm>
          <a:prstGeom prst="rect">
            <a:avLst/>
          </a:prstGeom>
        </p:spPr>
      </p:pic>
      <p:pic>
        <p:nvPicPr>
          <p:cNvPr id="11" name="Picture 10"/>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2282128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464235" y="436098"/>
            <a:ext cx="11240086" cy="5922499"/>
          </a:xfrm>
          <a:prstGeom prst="rect">
            <a:avLst/>
          </a:prstGeom>
        </p:spPr>
      </p:pic>
      <p:sp>
        <p:nvSpPr>
          <p:cNvPr id="2" name="Rectangle 1"/>
          <p:cNvSpPr/>
          <p:nvPr/>
        </p:nvSpPr>
        <p:spPr>
          <a:xfrm>
            <a:off x="3286082" y="533625"/>
            <a:ext cx="5422895"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chemeClr val="accent3"/>
                </a:solidFill>
                <a:effectLst/>
                <a:latin typeface="Times New Roman" panose="02020603050405020304" pitchFamily="18" charset="0"/>
                <a:cs typeface="Times New Roman" panose="02020603050405020304" pitchFamily="18" charset="0"/>
              </a:rPr>
              <a:t>FACULTY PROFILE</a:t>
            </a:r>
            <a:endParaRPr lang="en-US" sz="4400" b="1" cap="none" spc="0" dirty="0">
              <a:ln/>
              <a:solidFill>
                <a:schemeClr val="accent3"/>
              </a:solidFill>
              <a:effectLst/>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861059" y="2513109"/>
            <a:ext cx="7326337" cy="3542993"/>
          </a:xfrm>
          <a:prstGeom prst="rect">
            <a:avLst/>
          </a:prstGeom>
        </p:spPr>
        <p:txBody>
          <a:bodyPr>
            <a:normAutofit fontScale="925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Area of Specialization- American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Literature</a:t>
            </a: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r>
              <a:rPr lang="en-US" dirty="0" smtClean="0">
                <a:latin typeface="Times New Roman" pitchFamily="18" charset="0"/>
                <a:cs typeface="Times New Roman" pitchFamily="18" charset="0"/>
              </a:rPr>
              <a:t>Serving since 2019 – till Date</a:t>
            </a:r>
          </a:p>
          <a:p>
            <a:r>
              <a:rPr lang="en-US" dirty="0" smtClean="0">
                <a:latin typeface="Times New Roman" pitchFamily="18" charset="0"/>
                <a:cs typeface="Times New Roman" pitchFamily="18" charset="0"/>
              </a:rPr>
              <a:t>Seminars/Conferences </a:t>
            </a:r>
            <a:r>
              <a:rPr lang="en-US" dirty="0">
                <a:latin typeface="Times New Roman" pitchFamily="18" charset="0"/>
                <a:cs typeface="Times New Roman" pitchFamily="18" charset="0"/>
              </a:rPr>
              <a:t>attended: </a:t>
            </a:r>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a:p>
            <a:pPr lvl="1">
              <a:buFont typeface="Wingdings" pitchFamily="2" charset="2"/>
              <a:buChar char="ü"/>
            </a:pPr>
            <a:r>
              <a:rPr lang="en-US" dirty="0">
                <a:latin typeface="Times New Roman" pitchFamily="18" charset="0"/>
                <a:cs typeface="Times New Roman" pitchFamily="18" charset="0"/>
              </a:rPr>
              <a:t>International: </a:t>
            </a:r>
            <a:r>
              <a:rPr lang="en-US" dirty="0" smtClean="0">
                <a:latin typeface="Times New Roman" pitchFamily="18" charset="0"/>
                <a:cs typeface="Times New Roman" pitchFamily="18" charset="0"/>
              </a:rPr>
              <a:t>01</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Workshops participated in: </a:t>
            </a:r>
            <a:r>
              <a:rPr lang="en-US" dirty="0" smtClean="0">
                <a:latin typeface="Times New Roman" pitchFamily="18" charset="0"/>
                <a:cs typeface="Times New Roman" pitchFamily="18" charset="0"/>
              </a:rPr>
              <a:t>2</a:t>
            </a:r>
          </a:p>
          <a:p>
            <a:r>
              <a:rPr lang="en-US" dirty="0" smtClean="0">
                <a:latin typeface="Times New Roman" pitchFamily="18" charset="0"/>
                <a:cs typeface="Times New Roman" pitchFamily="18" charset="0"/>
              </a:rPr>
              <a:t>Areas of Interest: British Drama, Poetry, Literary History, Literary Theory &amp; Criticism, Culture Studies, Film Studies, New Literature, Feminist Studies, Linguistics.</a:t>
            </a:r>
          </a:p>
        </p:txBody>
      </p:sp>
      <p:sp>
        <p:nvSpPr>
          <p:cNvPr id="5" name="Rectangle 4"/>
          <p:cNvSpPr/>
          <p:nvPr/>
        </p:nvSpPr>
        <p:spPr>
          <a:xfrm>
            <a:off x="861059" y="1584922"/>
            <a:ext cx="5519653" cy="646331"/>
          </a:xfrm>
          <a:prstGeom prst="rect">
            <a:avLst/>
          </a:prstGeom>
        </p:spPr>
        <p:txBody>
          <a:bodyPr wrap="none">
            <a:spAutoFit/>
          </a:bodyPr>
          <a:lstStyle/>
          <a:p>
            <a:r>
              <a:rPr lang="en-US" sz="3600" u="sng" dirty="0" smtClean="0">
                <a:latin typeface="Times New Roman" panose="02020603050405020304" pitchFamily="18" charset="0"/>
              </a:rPr>
              <a:t>Mr. Manish Prabhakar Singh</a:t>
            </a:r>
            <a:endParaRPr lang="en-US" sz="3600" u="sng" dirty="0"/>
          </a:p>
        </p:txBody>
      </p:sp>
      <p:pic>
        <p:nvPicPr>
          <p:cNvPr id="6" name="Picture 5"/>
          <p:cNvPicPr>
            <a:picLocks noChangeAspect="1"/>
          </p:cNvPicPr>
          <p:nvPr/>
        </p:nvPicPr>
        <p:blipFill rotWithShape="1">
          <a:blip r:embed="rId3" cstate="print">
            <a:extLst>
              <a:ext uri="{28A0092B-C50C-407E-A947-70E740481C1C}">
                <a14:useLocalDpi xmlns="" xmlns:a14="http://schemas.microsoft.com/office/drawing/2010/main" val="0"/>
              </a:ext>
            </a:extLst>
          </a:blip>
          <a:srcRect b="12145"/>
          <a:stretch/>
        </p:blipFill>
        <p:spPr>
          <a:xfrm>
            <a:off x="8595359" y="1584922"/>
            <a:ext cx="2208627" cy="2340466"/>
          </a:xfrm>
          <a:prstGeom prst="rect">
            <a:avLst/>
          </a:prstGeom>
        </p:spPr>
      </p:pic>
      <p:pic>
        <p:nvPicPr>
          <p:cNvPr id="8" name="Picture 7"/>
          <p:cNvPicPr>
            <a:picLocks noChangeAspect="1"/>
          </p:cNvPicPr>
          <p:nvPr/>
        </p:nvPicPr>
        <p:blipFill>
          <a:blip r:embed="rId4" cstate="print"/>
          <a:stretch>
            <a:fillRect/>
          </a:stretch>
        </p:blipFill>
        <p:spPr>
          <a:xfrm>
            <a:off x="574437" y="643038"/>
            <a:ext cx="481626" cy="353599"/>
          </a:xfrm>
          <a:prstGeom prst="rect">
            <a:avLst/>
          </a:prstGeom>
        </p:spPr>
      </p:pic>
      <p:pic>
        <p:nvPicPr>
          <p:cNvPr id="9" name="Picture 8"/>
          <p:cNvPicPr>
            <a:picLocks noChangeAspect="1"/>
          </p:cNvPicPr>
          <p:nvPr/>
        </p:nvPicPr>
        <p:blipFill>
          <a:blip r:embed="rId4" cstate="print"/>
          <a:stretch>
            <a:fillRect/>
          </a:stretch>
        </p:blipFill>
        <p:spPr>
          <a:xfrm>
            <a:off x="11036789" y="643038"/>
            <a:ext cx="481626" cy="353599"/>
          </a:xfrm>
          <a:prstGeom prst="rect">
            <a:avLst/>
          </a:prstGeom>
        </p:spPr>
      </p:pic>
      <p:pic>
        <p:nvPicPr>
          <p:cNvPr id="10" name="Picture 9"/>
          <p:cNvPicPr>
            <a:picLocks noChangeAspect="1"/>
          </p:cNvPicPr>
          <p:nvPr/>
        </p:nvPicPr>
        <p:blipFill>
          <a:blip r:embed="rId4" cstate="print"/>
          <a:stretch>
            <a:fillRect/>
          </a:stretch>
        </p:blipFill>
        <p:spPr>
          <a:xfrm>
            <a:off x="11036789" y="5873057"/>
            <a:ext cx="481626" cy="353599"/>
          </a:xfrm>
          <a:prstGeom prst="rect">
            <a:avLst/>
          </a:prstGeom>
        </p:spPr>
      </p:pic>
      <p:pic>
        <p:nvPicPr>
          <p:cNvPr id="11" name="Picture 10"/>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0000" b="90000" l="10000" r="90000"/>
                    </a14:imgEffect>
                  </a14:imgLayer>
                </a14:imgProps>
              </a:ext>
            </a:extLst>
          </a:blip>
          <a:stretch>
            <a:fillRect/>
          </a:stretch>
        </p:blipFill>
        <p:spPr>
          <a:xfrm>
            <a:off x="574435" y="5876970"/>
            <a:ext cx="481628" cy="353600"/>
          </a:xfrm>
          <a:prstGeom prst="rect">
            <a:avLst/>
          </a:prstGeom>
        </p:spPr>
      </p:pic>
    </p:spTree>
    <p:extLst>
      <p:ext uri="{BB962C8B-B14F-4D97-AF65-F5344CB8AC3E}">
        <p14:creationId xmlns="" xmlns:p14="http://schemas.microsoft.com/office/powerpoint/2010/main" val="26562268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978</TotalTime>
  <Words>1310</Words>
  <Application>Microsoft Office PowerPoint</Application>
  <PresentationFormat>Custom</PresentationFormat>
  <Paragraphs>249</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Organic</vt:lpstr>
      <vt:lpstr>Slide 1</vt:lpstr>
      <vt:lpstr>Slide 2</vt:lpstr>
      <vt:lpstr>Slide 3</vt:lpstr>
      <vt:lpstr>Slide 4</vt:lpstr>
      <vt:lpstr>Slide 5</vt:lpstr>
      <vt:lpstr>The Present Team</vt:lpstr>
      <vt:lpstr>Slide 7</vt:lpstr>
      <vt:lpstr>Slide 8</vt:lpstr>
      <vt:lpstr>Slide 9</vt:lpstr>
      <vt:lpstr>Departmental Events</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Envisaging the Future</vt:lpstr>
      <vt:lpstr>Slide 39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suma</dc:creator>
  <cp:lastModifiedBy>HP</cp:lastModifiedBy>
  <cp:revision>110</cp:revision>
  <dcterms:created xsi:type="dcterms:W3CDTF">2019-01-14T03:21:01Z</dcterms:created>
  <dcterms:modified xsi:type="dcterms:W3CDTF">2019-06-08T07:45:33Z</dcterms:modified>
</cp:coreProperties>
</file>